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6" r:id="rId9"/>
    <p:sldId id="263" r:id="rId10"/>
    <p:sldId id="269" r:id="rId11"/>
    <p:sldId id="272" r:id="rId12"/>
    <p:sldId id="270" r:id="rId13"/>
    <p:sldId id="273" r:id="rId14"/>
    <p:sldId id="274" r:id="rId15"/>
    <p:sldId id="265" r:id="rId16"/>
    <p:sldId id="275" r:id="rId17"/>
    <p:sldId id="267" r:id="rId18"/>
    <p:sldId id="276" r:id="rId19"/>
    <p:sldId id="268" r:id="rId20"/>
    <p:sldId id="277" r:id="rId21"/>
    <p:sldId id="280" r:id="rId22"/>
    <p:sldId id="281" r:id="rId23"/>
    <p:sldId id="278" r:id="rId24"/>
    <p:sldId id="279"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F6C7"/>
    <a:srgbClr val="FFF6A5"/>
    <a:srgbClr val="FEE538"/>
    <a:srgbClr val="FFDDA6"/>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8"/>
    <p:restoredTop sz="94706"/>
  </p:normalViewPr>
  <p:slideViewPr>
    <p:cSldViewPr snapToGrid="0">
      <p:cViewPr>
        <p:scale>
          <a:sx n="123" d="100"/>
          <a:sy n="123" d="100"/>
        </p:scale>
        <p:origin x="17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1C389-55D8-3DE5-B369-1C2931BE0C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1AEDD3-C707-255F-650D-E42153C33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F6DDED-1066-05D8-52F5-F5C96D9E5AE3}"/>
              </a:ext>
            </a:extLst>
          </p:cNvPr>
          <p:cNvSpPr>
            <a:spLocks noGrp="1"/>
          </p:cNvSpPr>
          <p:nvPr>
            <p:ph type="dt" sz="half" idx="10"/>
          </p:nvPr>
        </p:nvSpPr>
        <p:spPr/>
        <p:txBody>
          <a:bodyPr/>
          <a:lstStyle/>
          <a:p>
            <a:fld id="{BDDBF716-F235-2E49-90E2-E64CF53AD74C}" type="datetimeFigureOut">
              <a:rPr lang="en-US" smtClean="0"/>
              <a:t>2/26/24</a:t>
            </a:fld>
            <a:endParaRPr lang="en-US"/>
          </a:p>
        </p:txBody>
      </p:sp>
      <p:sp>
        <p:nvSpPr>
          <p:cNvPr id="5" name="Footer Placeholder 4">
            <a:extLst>
              <a:ext uri="{FF2B5EF4-FFF2-40B4-BE49-F238E27FC236}">
                <a16:creationId xmlns:a16="http://schemas.microsoft.com/office/drawing/2014/main" id="{DD37AE00-67A7-F688-6225-C4F5673A11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7C4DF-A55C-EB22-3954-E024C4720F74}"/>
              </a:ext>
            </a:extLst>
          </p:cNvPr>
          <p:cNvSpPr>
            <a:spLocks noGrp="1"/>
          </p:cNvSpPr>
          <p:nvPr>
            <p:ph type="sldNum" sz="quarter" idx="12"/>
          </p:nvPr>
        </p:nvSpPr>
        <p:spPr/>
        <p:txBody>
          <a:bodyPr/>
          <a:lstStyle/>
          <a:p>
            <a:fld id="{B94CC2D9-638C-0A46-A80B-769C35ECE5BD}" type="slidenum">
              <a:rPr lang="en-US" smtClean="0"/>
              <a:t>‹#›</a:t>
            </a:fld>
            <a:endParaRPr lang="en-US"/>
          </a:p>
        </p:txBody>
      </p:sp>
    </p:spTree>
    <p:extLst>
      <p:ext uri="{BB962C8B-B14F-4D97-AF65-F5344CB8AC3E}">
        <p14:creationId xmlns:p14="http://schemas.microsoft.com/office/powerpoint/2010/main" val="2162412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7708-6127-3838-C652-EF789D979F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89940A-F319-A034-965B-5463F13092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8854EE-1D47-15DE-80B7-5ABCD8EBE9C7}"/>
              </a:ext>
            </a:extLst>
          </p:cNvPr>
          <p:cNvSpPr>
            <a:spLocks noGrp="1"/>
          </p:cNvSpPr>
          <p:nvPr>
            <p:ph type="dt" sz="half" idx="10"/>
          </p:nvPr>
        </p:nvSpPr>
        <p:spPr/>
        <p:txBody>
          <a:bodyPr/>
          <a:lstStyle/>
          <a:p>
            <a:fld id="{BDDBF716-F235-2E49-90E2-E64CF53AD74C}" type="datetimeFigureOut">
              <a:rPr lang="en-US" smtClean="0"/>
              <a:t>2/26/24</a:t>
            </a:fld>
            <a:endParaRPr lang="en-US"/>
          </a:p>
        </p:txBody>
      </p:sp>
      <p:sp>
        <p:nvSpPr>
          <p:cNvPr id="5" name="Footer Placeholder 4">
            <a:extLst>
              <a:ext uri="{FF2B5EF4-FFF2-40B4-BE49-F238E27FC236}">
                <a16:creationId xmlns:a16="http://schemas.microsoft.com/office/drawing/2014/main" id="{638548B2-D9AB-6683-50A4-3DF060720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62CBA-9369-0F49-48B9-27AD7A3D5041}"/>
              </a:ext>
            </a:extLst>
          </p:cNvPr>
          <p:cNvSpPr>
            <a:spLocks noGrp="1"/>
          </p:cNvSpPr>
          <p:nvPr>
            <p:ph type="sldNum" sz="quarter" idx="12"/>
          </p:nvPr>
        </p:nvSpPr>
        <p:spPr/>
        <p:txBody>
          <a:bodyPr/>
          <a:lstStyle/>
          <a:p>
            <a:fld id="{B94CC2D9-638C-0A46-A80B-769C35ECE5BD}" type="slidenum">
              <a:rPr lang="en-US" smtClean="0"/>
              <a:t>‹#›</a:t>
            </a:fld>
            <a:endParaRPr lang="en-US"/>
          </a:p>
        </p:txBody>
      </p:sp>
    </p:spTree>
    <p:extLst>
      <p:ext uri="{BB962C8B-B14F-4D97-AF65-F5344CB8AC3E}">
        <p14:creationId xmlns:p14="http://schemas.microsoft.com/office/powerpoint/2010/main" val="191295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3BB66D-0329-0EE5-C1C2-3E9BDEE94A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D0B165-5EF0-0DCF-097F-A9448EE59B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0F4BA1-3266-192B-1468-A834D457771E}"/>
              </a:ext>
            </a:extLst>
          </p:cNvPr>
          <p:cNvSpPr>
            <a:spLocks noGrp="1"/>
          </p:cNvSpPr>
          <p:nvPr>
            <p:ph type="dt" sz="half" idx="10"/>
          </p:nvPr>
        </p:nvSpPr>
        <p:spPr/>
        <p:txBody>
          <a:bodyPr/>
          <a:lstStyle/>
          <a:p>
            <a:fld id="{BDDBF716-F235-2E49-90E2-E64CF53AD74C}" type="datetimeFigureOut">
              <a:rPr lang="en-US" smtClean="0"/>
              <a:t>2/26/24</a:t>
            </a:fld>
            <a:endParaRPr lang="en-US"/>
          </a:p>
        </p:txBody>
      </p:sp>
      <p:sp>
        <p:nvSpPr>
          <p:cNvPr id="5" name="Footer Placeholder 4">
            <a:extLst>
              <a:ext uri="{FF2B5EF4-FFF2-40B4-BE49-F238E27FC236}">
                <a16:creationId xmlns:a16="http://schemas.microsoft.com/office/drawing/2014/main" id="{A7BCF1C7-0EE2-FBD5-2470-8C8AF14C08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2F7E2E-839A-536D-7DF3-FFBF6CB10DAF}"/>
              </a:ext>
            </a:extLst>
          </p:cNvPr>
          <p:cNvSpPr>
            <a:spLocks noGrp="1"/>
          </p:cNvSpPr>
          <p:nvPr>
            <p:ph type="sldNum" sz="quarter" idx="12"/>
          </p:nvPr>
        </p:nvSpPr>
        <p:spPr/>
        <p:txBody>
          <a:bodyPr/>
          <a:lstStyle/>
          <a:p>
            <a:fld id="{B94CC2D9-638C-0A46-A80B-769C35ECE5BD}" type="slidenum">
              <a:rPr lang="en-US" smtClean="0"/>
              <a:t>‹#›</a:t>
            </a:fld>
            <a:endParaRPr lang="en-US"/>
          </a:p>
        </p:txBody>
      </p:sp>
    </p:spTree>
    <p:extLst>
      <p:ext uri="{BB962C8B-B14F-4D97-AF65-F5344CB8AC3E}">
        <p14:creationId xmlns:p14="http://schemas.microsoft.com/office/powerpoint/2010/main" val="4068557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EA7D7-B4FB-D1CA-420C-BF34451904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4ECF2E-0262-B162-47DF-D2CE99D252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6C202-570F-FE6E-D3EF-2A09F6ACFE43}"/>
              </a:ext>
            </a:extLst>
          </p:cNvPr>
          <p:cNvSpPr>
            <a:spLocks noGrp="1"/>
          </p:cNvSpPr>
          <p:nvPr>
            <p:ph type="dt" sz="half" idx="10"/>
          </p:nvPr>
        </p:nvSpPr>
        <p:spPr/>
        <p:txBody>
          <a:bodyPr/>
          <a:lstStyle/>
          <a:p>
            <a:fld id="{BDDBF716-F235-2E49-90E2-E64CF53AD74C}" type="datetimeFigureOut">
              <a:rPr lang="en-US" smtClean="0"/>
              <a:t>2/26/24</a:t>
            </a:fld>
            <a:endParaRPr lang="en-US"/>
          </a:p>
        </p:txBody>
      </p:sp>
      <p:sp>
        <p:nvSpPr>
          <p:cNvPr id="5" name="Footer Placeholder 4">
            <a:extLst>
              <a:ext uri="{FF2B5EF4-FFF2-40B4-BE49-F238E27FC236}">
                <a16:creationId xmlns:a16="http://schemas.microsoft.com/office/drawing/2014/main" id="{BA42DC2B-D204-FFDB-EF4F-C7B4564B9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5024A7-8EBB-FD7E-FFBF-F35AA17D3404}"/>
              </a:ext>
            </a:extLst>
          </p:cNvPr>
          <p:cNvSpPr>
            <a:spLocks noGrp="1"/>
          </p:cNvSpPr>
          <p:nvPr>
            <p:ph type="sldNum" sz="quarter" idx="12"/>
          </p:nvPr>
        </p:nvSpPr>
        <p:spPr/>
        <p:txBody>
          <a:bodyPr/>
          <a:lstStyle/>
          <a:p>
            <a:fld id="{B94CC2D9-638C-0A46-A80B-769C35ECE5BD}" type="slidenum">
              <a:rPr lang="en-US" smtClean="0"/>
              <a:t>‹#›</a:t>
            </a:fld>
            <a:endParaRPr lang="en-US"/>
          </a:p>
        </p:txBody>
      </p:sp>
    </p:spTree>
    <p:extLst>
      <p:ext uri="{BB962C8B-B14F-4D97-AF65-F5344CB8AC3E}">
        <p14:creationId xmlns:p14="http://schemas.microsoft.com/office/powerpoint/2010/main" val="3533294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0D448-0171-6FB1-40CD-000BE05995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A80E50-65CE-DF5F-92DA-46264723C8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817805-3168-9109-A0E1-2127E3AD4436}"/>
              </a:ext>
            </a:extLst>
          </p:cNvPr>
          <p:cNvSpPr>
            <a:spLocks noGrp="1"/>
          </p:cNvSpPr>
          <p:nvPr>
            <p:ph type="dt" sz="half" idx="10"/>
          </p:nvPr>
        </p:nvSpPr>
        <p:spPr/>
        <p:txBody>
          <a:bodyPr/>
          <a:lstStyle/>
          <a:p>
            <a:fld id="{BDDBF716-F235-2E49-90E2-E64CF53AD74C}" type="datetimeFigureOut">
              <a:rPr lang="en-US" smtClean="0"/>
              <a:t>2/26/24</a:t>
            </a:fld>
            <a:endParaRPr lang="en-US"/>
          </a:p>
        </p:txBody>
      </p:sp>
      <p:sp>
        <p:nvSpPr>
          <p:cNvPr id="5" name="Footer Placeholder 4">
            <a:extLst>
              <a:ext uri="{FF2B5EF4-FFF2-40B4-BE49-F238E27FC236}">
                <a16:creationId xmlns:a16="http://schemas.microsoft.com/office/drawing/2014/main" id="{F56EF010-FFD1-57A9-7AE5-97AFFEBCB4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01E8AB-DF57-D35F-E1A2-C0B4BD78C9D1}"/>
              </a:ext>
            </a:extLst>
          </p:cNvPr>
          <p:cNvSpPr>
            <a:spLocks noGrp="1"/>
          </p:cNvSpPr>
          <p:nvPr>
            <p:ph type="sldNum" sz="quarter" idx="12"/>
          </p:nvPr>
        </p:nvSpPr>
        <p:spPr/>
        <p:txBody>
          <a:bodyPr/>
          <a:lstStyle/>
          <a:p>
            <a:fld id="{B94CC2D9-638C-0A46-A80B-769C35ECE5BD}" type="slidenum">
              <a:rPr lang="en-US" smtClean="0"/>
              <a:t>‹#›</a:t>
            </a:fld>
            <a:endParaRPr lang="en-US"/>
          </a:p>
        </p:txBody>
      </p:sp>
    </p:spTree>
    <p:extLst>
      <p:ext uri="{BB962C8B-B14F-4D97-AF65-F5344CB8AC3E}">
        <p14:creationId xmlns:p14="http://schemas.microsoft.com/office/powerpoint/2010/main" val="3080991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5C576-2DB8-E9F6-913C-8A16BA1874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B3EB05-99C7-07EF-814C-90D65F4327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4EFAF6-B92D-617D-38F0-E245C6664B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3B5A0E-43C9-7274-EA7B-F3EB93012A97}"/>
              </a:ext>
            </a:extLst>
          </p:cNvPr>
          <p:cNvSpPr>
            <a:spLocks noGrp="1"/>
          </p:cNvSpPr>
          <p:nvPr>
            <p:ph type="dt" sz="half" idx="10"/>
          </p:nvPr>
        </p:nvSpPr>
        <p:spPr/>
        <p:txBody>
          <a:bodyPr/>
          <a:lstStyle/>
          <a:p>
            <a:fld id="{BDDBF716-F235-2E49-90E2-E64CF53AD74C}" type="datetimeFigureOut">
              <a:rPr lang="en-US" smtClean="0"/>
              <a:t>2/26/24</a:t>
            </a:fld>
            <a:endParaRPr lang="en-US"/>
          </a:p>
        </p:txBody>
      </p:sp>
      <p:sp>
        <p:nvSpPr>
          <p:cNvPr id="6" name="Footer Placeholder 5">
            <a:extLst>
              <a:ext uri="{FF2B5EF4-FFF2-40B4-BE49-F238E27FC236}">
                <a16:creationId xmlns:a16="http://schemas.microsoft.com/office/drawing/2014/main" id="{23814F47-68DF-AA6D-7E51-75093C4D8C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534D25-F692-7D2A-6687-320CC72F1F7E}"/>
              </a:ext>
            </a:extLst>
          </p:cNvPr>
          <p:cNvSpPr>
            <a:spLocks noGrp="1"/>
          </p:cNvSpPr>
          <p:nvPr>
            <p:ph type="sldNum" sz="quarter" idx="12"/>
          </p:nvPr>
        </p:nvSpPr>
        <p:spPr/>
        <p:txBody>
          <a:bodyPr/>
          <a:lstStyle/>
          <a:p>
            <a:fld id="{B94CC2D9-638C-0A46-A80B-769C35ECE5BD}" type="slidenum">
              <a:rPr lang="en-US" smtClean="0"/>
              <a:t>‹#›</a:t>
            </a:fld>
            <a:endParaRPr lang="en-US"/>
          </a:p>
        </p:txBody>
      </p:sp>
    </p:spTree>
    <p:extLst>
      <p:ext uri="{BB962C8B-B14F-4D97-AF65-F5344CB8AC3E}">
        <p14:creationId xmlns:p14="http://schemas.microsoft.com/office/powerpoint/2010/main" val="770522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583E-DD80-29FB-4E28-D04B864300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435E0C-70A6-EC52-D0E5-A34159C724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38E0AF-DEA4-3737-28B9-8D4429B2F6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733C9F-3ECB-A68F-592D-5C25E8E213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181B31-0804-6A79-DA43-A79D3F33DA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D790B3-D73B-0F99-BD7F-2A291BE0B6A8}"/>
              </a:ext>
            </a:extLst>
          </p:cNvPr>
          <p:cNvSpPr>
            <a:spLocks noGrp="1"/>
          </p:cNvSpPr>
          <p:nvPr>
            <p:ph type="dt" sz="half" idx="10"/>
          </p:nvPr>
        </p:nvSpPr>
        <p:spPr/>
        <p:txBody>
          <a:bodyPr/>
          <a:lstStyle/>
          <a:p>
            <a:fld id="{BDDBF716-F235-2E49-90E2-E64CF53AD74C}" type="datetimeFigureOut">
              <a:rPr lang="en-US" smtClean="0"/>
              <a:t>2/26/24</a:t>
            </a:fld>
            <a:endParaRPr lang="en-US"/>
          </a:p>
        </p:txBody>
      </p:sp>
      <p:sp>
        <p:nvSpPr>
          <p:cNvPr id="8" name="Footer Placeholder 7">
            <a:extLst>
              <a:ext uri="{FF2B5EF4-FFF2-40B4-BE49-F238E27FC236}">
                <a16:creationId xmlns:a16="http://schemas.microsoft.com/office/drawing/2014/main" id="{DBBBCFD6-7CAB-6569-F96A-19D4070D6E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3AB6BB-EB90-48C6-DC3C-2C7EB15C42A4}"/>
              </a:ext>
            </a:extLst>
          </p:cNvPr>
          <p:cNvSpPr>
            <a:spLocks noGrp="1"/>
          </p:cNvSpPr>
          <p:nvPr>
            <p:ph type="sldNum" sz="quarter" idx="12"/>
          </p:nvPr>
        </p:nvSpPr>
        <p:spPr/>
        <p:txBody>
          <a:bodyPr/>
          <a:lstStyle/>
          <a:p>
            <a:fld id="{B94CC2D9-638C-0A46-A80B-769C35ECE5BD}" type="slidenum">
              <a:rPr lang="en-US" smtClean="0"/>
              <a:t>‹#›</a:t>
            </a:fld>
            <a:endParaRPr lang="en-US"/>
          </a:p>
        </p:txBody>
      </p:sp>
    </p:spTree>
    <p:extLst>
      <p:ext uri="{BB962C8B-B14F-4D97-AF65-F5344CB8AC3E}">
        <p14:creationId xmlns:p14="http://schemas.microsoft.com/office/powerpoint/2010/main" val="3471275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1D5A-3D5C-8D5D-F75B-C6AF57348D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60B175-3068-A13D-F5A6-1B7AFE0AA516}"/>
              </a:ext>
            </a:extLst>
          </p:cNvPr>
          <p:cNvSpPr>
            <a:spLocks noGrp="1"/>
          </p:cNvSpPr>
          <p:nvPr>
            <p:ph type="dt" sz="half" idx="10"/>
          </p:nvPr>
        </p:nvSpPr>
        <p:spPr/>
        <p:txBody>
          <a:bodyPr/>
          <a:lstStyle/>
          <a:p>
            <a:fld id="{BDDBF716-F235-2E49-90E2-E64CF53AD74C}" type="datetimeFigureOut">
              <a:rPr lang="en-US" smtClean="0"/>
              <a:t>2/26/24</a:t>
            </a:fld>
            <a:endParaRPr lang="en-US"/>
          </a:p>
        </p:txBody>
      </p:sp>
      <p:sp>
        <p:nvSpPr>
          <p:cNvPr id="4" name="Footer Placeholder 3">
            <a:extLst>
              <a:ext uri="{FF2B5EF4-FFF2-40B4-BE49-F238E27FC236}">
                <a16:creationId xmlns:a16="http://schemas.microsoft.com/office/drawing/2014/main" id="{1BE0ED14-430A-C744-BF5A-135A462DB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3E9A04-B6E3-2C6E-7613-E7732F106C6A}"/>
              </a:ext>
            </a:extLst>
          </p:cNvPr>
          <p:cNvSpPr>
            <a:spLocks noGrp="1"/>
          </p:cNvSpPr>
          <p:nvPr>
            <p:ph type="sldNum" sz="quarter" idx="12"/>
          </p:nvPr>
        </p:nvSpPr>
        <p:spPr/>
        <p:txBody>
          <a:bodyPr/>
          <a:lstStyle/>
          <a:p>
            <a:fld id="{B94CC2D9-638C-0A46-A80B-769C35ECE5BD}" type="slidenum">
              <a:rPr lang="en-US" smtClean="0"/>
              <a:t>‹#›</a:t>
            </a:fld>
            <a:endParaRPr lang="en-US"/>
          </a:p>
        </p:txBody>
      </p:sp>
    </p:spTree>
    <p:extLst>
      <p:ext uri="{BB962C8B-B14F-4D97-AF65-F5344CB8AC3E}">
        <p14:creationId xmlns:p14="http://schemas.microsoft.com/office/powerpoint/2010/main" val="3488013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66F19A-55A4-F9BB-AA7A-49FB8317E8A0}"/>
              </a:ext>
            </a:extLst>
          </p:cNvPr>
          <p:cNvSpPr>
            <a:spLocks noGrp="1"/>
          </p:cNvSpPr>
          <p:nvPr>
            <p:ph type="dt" sz="half" idx="10"/>
          </p:nvPr>
        </p:nvSpPr>
        <p:spPr/>
        <p:txBody>
          <a:bodyPr/>
          <a:lstStyle/>
          <a:p>
            <a:fld id="{BDDBF716-F235-2E49-90E2-E64CF53AD74C}" type="datetimeFigureOut">
              <a:rPr lang="en-US" smtClean="0"/>
              <a:t>2/26/24</a:t>
            </a:fld>
            <a:endParaRPr lang="en-US"/>
          </a:p>
        </p:txBody>
      </p:sp>
      <p:sp>
        <p:nvSpPr>
          <p:cNvPr id="3" name="Footer Placeholder 2">
            <a:extLst>
              <a:ext uri="{FF2B5EF4-FFF2-40B4-BE49-F238E27FC236}">
                <a16:creationId xmlns:a16="http://schemas.microsoft.com/office/drawing/2014/main" id="{7C739346-64F5-416A-BDDF-C771DAC704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63A6A3-A7B0-DFF2-FBAD-89F30233E216}"/>
              </a:ext>
            </a:extLst>
          </p:cNvPr>
          <p:cNvSpPr>
            <a:spLocks noGrp="1"/>
          </p:cNvSpPr>
          <p:nvPr>
            <p:ph type="sldNum" sz="quarter" idx="12"/>
          </p:nvPr>
        </p:nvSpPr>
        <p:spPr/>
        <p:txBody>
          <a:bodyPr/>
          <a:lstStyle/>
          <a:p>
            <a:fld id="{B94CC2D9-638C-0A46-A80B-769C35ECE5BD}" type="slidenum">
              <a:rPr lang="en-US" smtClean="0"/>
              <a:t>‹#›</a:t>
            </a:fld>
            <a:endParaRPr lang="en-US"/>
          </a:p>
        </p:txBody>
      </p:sp>
    </p:spTree>
    <p:extLst>
      <p:ext uri="{BB962C8B-B14F-4D97-AF65-F5344CB8AC3E}">
        <p14:creationId xmlns:p14="http://schemas.microsoft.com/office/powerpoint/2010/main" val="113790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344B4-785F-F76B-89E2-66ACA5A20B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D0887B-015F-44DD-1E38-82B0A6216C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442924-B2D5-1248-4F0D-ADEF93D89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680FB0-3A55-8723-5F03-07643F787C85}"/>
              </a:ext>
            </a:extLst>
          </p:cNvPr>
          <p:cNvSpPr>
            <a:spLocks noGrp="1"/>
          </p:cNvSpPr>
          <p:nvPr>
            <p:ph type="dt" sz="half" idx="10"/>
          </p:nvPr>
        </p:nvSpPr>
        <p:spPr/>
        <p:txBody>
          <a:bodyPr/>
          <a:lstStyle/>
          <a:p>
            <a:fld id="{BDDBF716-F235-2E49-90E2-E64CF53AD74C}" type="datetimeFigureOut">
              <a:rPr lang="en-US" smtClean="0"/>
              <a:t>2/26/24</a:t>
            </a:fld>
            <a:endParaRPr lang="en-US"/>
          </a:p>
        </p:txBody>
      </p:sp>
      <p:sp>
        <p:nvSpPr>
          <p:cNvPr id="6" name="Footer Placeholder 5">
            <a:extLst>
              <a:ext uri="{FF2B5EF4-FFF2-40B4-BE49-F238E27FC236}">
                <a16:creationId xmlns:a16="http://schemas.microsoft.com/office/drawing/2014/main" id="{149E5388-4611-164D-7A88-158211E645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AE90C9-B187-B652-293A-A2E68EF8E520}"/>
              </a:ext>
            </a:extLst>
          </p:cNvPr>
          <p:cNvSpPr>
            <a:spLocks noGrp="1"/>
          </p:cNvSpPr>
          <p:nvPr>
            <p:ph type="sldNum" sz="quarter" idx="12"/>
          </p:nvPr>
        </p:nvSpPr>
        <p:spPr/>
        <p:txBody>
          <a:bodyPr/>
          <a:lstStyle/>
          <a:p>
            <a:fld id="{B94CC2D9-638C-0A46-A80B-769C35ECE5BD}" type="slidenum">
              <a:rPr lang="en-US" smtClean="0"/>
              <a:t>‹#›</a:t>
            </a:fld>
            <a:endParaRPr lang="en-US"/>
          </a:p>
        </p:txBody>
      </p:sp>
    </p:spTree>
    <p:extLst>
      <p:ext uri="{BB962C8B-B14F-4D97-AF65-F5344CB8AC3E}">
        <p14:creationId xmlns:p14="http://schemas.microsoft.com/office/powerpoint/2010/main" val="2074696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7501A-6DAB-B7D1-F96F-1E2583D3E6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7BE9EA-3FFF-8738-4D91-BB4F4C8C4D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B3BFDB-1568-E083-582F-91A8268AED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D6D34F-F24E-0D7F-C53A-2D79F39153D9}"/>
              </a:ext>
            </a:extLst>
          </p:cNvPr>
          <p:cNvSpPr>
            <a:spLocks noGrp="1"/>
          </p:cNvSpPr>
          <p:nvPr>
            <p:ph type="dt" sz="half" idx="10"/>
          </p:nvPr>
        </p:nvSpPr>
        <p:spPr/>
        <p:txBody>
          <a:bodyPr/>
          <a:lstStyle/>
          <a:p>
            <a:fld id="{BDDBF716-F235-2E49-90E2-E64CF53AD74C}" type="datetimeFigureOut">
              <a:rPr lang="en-US" smtClean="0"/>
              <a:t>2/26/24</a:t>
            </a:fld>
            <a:endParaRPr lang="en-US"/>
          </a:p>
        </p:txBody>
      </p:sp>
      <p:sp>
        <p:nvSpPr>
          <p:cNvPr id="6" name="Footer Placeholder 5">
            <a:extLst>
              <a:ext uri="{FF2B5EF4-FFF2-40B4-BE49-F238E27FC236}">
                <a16:creationId xmlns:a16="http://schemas.microsoft.com/office/drawing/2014/main" id="{7CE56848-DE4E-D71C-1700-1B3FAC41BE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83A500-29CB-FB52-7F5C-BDC5C6749A78}"/>
              </a:ext>
            </a:extLst>
          </p:cNvPr>
          <p:cNvSpPr>
            <a:spLocks noGrp="1"/>
          </p:cNvSpPr>
          <p:nvPr>
            <p:ph type="sldNum" sz="quarter" idx="12"/>
          </p:nvPr>
        </p:nvSpPr>
        <p:spPr/>
        <p:txBody>
          <a:bodyPr/>
          <a:lstStyle/>
          <a:p>
            <a:fld id="{B94CC2D9-638C-0A46-A80B-769C35ECE5BD}" type="slidenum">
              <a:rPr lang="en-US" smtClean="0"/>
              <a:t>‹#›</a:t>
            </a:fld>
            <a:endParaRPr lang="en-US"/>
          </a:p>
        </p:txBody>
      </p:sp>
    </p:spTree>
    <p:extLst>
      <p:ext uri="{BB962C8B-B14F-4D97-AF65-F5344CB8AC3E}">
        <p14:creationId xmlns:p14="http://schemas.microsoft.com/office/powerpoint/2010/main" val="1415934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817DF3-3ADC-335B-639D-79E796A6DB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FD7A39-55E1-4DAB-A642-344E9AD4A1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AD40B4-EE48-D79F-35A1-23299BD6EF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DBF716-F235-2E49-90E2-E64CF53AD74C}" type="datetimeFigureOut">
              <a:rPr lang="en-US" smtClean="0"/>
              <a:t>2/26/24</a:t>
            </a:fld>
            <a:endParaRPr lang="en-US"/>
          </a:p>
        </p:txBody>
      </p:sp>
      <p:sp>
        <p:nvSpPr>
          <p:cNvPr id="5" name="Footer Placeholder 4">
            <a:extLst>
              <a:ext uri="{FF2B5EF4-FFF2-40B4-BE49-F238E27FC236}">
                <a16:creationId xmlns:a16="http://schemas.microsoft.com/office/drawing/2014/main" id="{27458D23-F54B-4308-DD85-E9DE5E0CE7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6B177F-BC7D-75FF-A540-4D27F9FE0C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CC2D9-638C-0A46-A80B-769C35ECE5BD}" type="slidenum">
              <a:rPr lang="en-US" smtClean="0"/>
              <a:t>‹#›</a:t>
            </a:fld>
            <a:endParaRPr lang="en-US"/>
          </a:p>
        </p:txBody>
      </p:sp>
    </p:spTree>
    <p:extLst>
      <p:ext uri="{BB962C8B-B14F-4D97-AF65-F5344CB8AC3E}">
        <p14:creationId xmlns:p14="http://schemas.microsoft.com/office/powerpoint/2010/main" val="269145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i.org/10.1016/j.apgeog.2020.102273" TargetMode="Externa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BA049-748F-59DA-F63E-3EBD4DD94C7D}"/>
              </a:ext>
            </a:extLst>
          </p:cNvPr>
          <p:cNvSpPr>
            <a:spLocks noGrp="1"/>
          </p:cNvSpPr>
          <p:nvPr>
            <p:ph type="ctrTitle"/>
          </p:nvPr>
        </p:nvSpPr>
        <p:spPr>
          <a:xfrm>
            <a:off x="668721" y="375139"/>
            <a:ext cx="10642973" cy="2322985"/>
          </a:xfrm>
        </p:spPr>
        <p:txBody>
          <a:bodyPr>
            <a:noAutofit/>
          </a:bodyPr>
          <a:lstStyle/>
          <a:p>
            <a:pPr algn="l"/>
            <a:r>
              <a:rPr lang="en-US" sz="5400" dirty="0">
                <a:solidFill>
                  <a:schemeClr val="bg2">
                    <a:lumMod val="25000"/>
                  </a:schemeClr>
                </a:solidFill>
                <a:latin typeface="Angsana New" panose="02020603050405020304" pitchFamily="18" charset="-34"/>
                <a:cs typeface="Al Bayan Plain" pitchFamily="2" charset="-78"/>
              </a:rPr>
              <a:t>Applying </a:t>
            </a:r>
            <a:r>
              <a:rPr lang="en-US" sz="5400" b="1" dirty="0">
                <a:solidFill>
                  <a:schemeClr val="bg2">
                    <a:lumMod val="25000"/>
                  </a:schemeClr>
                </a:solidFill>
                <a:latin typeface="Angsana New" panose="02020603050405020304" pitchFamily="18" charset="-34"/>
                <a:cs typeface="AL BAYAN PLAIN" pitchFamily="2" charset="-78"/>
              </a:rPr>
              <a:t>Machine Learning </a:t>
            </a:r>
            <a:r>
              <a:rPr lang="en-US" sz="5400" dirty="0">
                <a:solidFill>
                  <a:schemeClr val="bg2">
                    <a:lumMod val="25000"/>
                  </a:schemeClr>
                </a:solidFill>
                <a:latin typeface="Angsana New" panose="02020603050405020304" pitchFamily="18" charset="-34"/>
                <a:cs typeface="Al Bayan Plain" pitchFamily="2" charset="-78"/>
              </a:rPr>
              <a:t>Techniques (MLT) into </a:t>
            </a:r>
            <a:r>
              <a:rPr lang="en-US" sz="5400" b="1" dirty="0">
                <a:solidFill>
                  <a:schemeClr val="bg2">
                    <a:lumMod val="25000"/>
                  </a:schemeClr>
                </a:solidFill>
                <a:latin typeface="Angsana New" panose="02020603050405020304" pitchFamily="18" charset="-34"/>
                <a:cs typeface="AL BAYAN PLAIN" pitchFamily="2" charset="-78"/>
              </a:rPr>
              <a:t>Remote Sensing </a:t>
            </a:r>
            <a:r>
              <a:rPr lang="en-US" sz="5400" dirty="0">
                <a:solidFill>
                  <a:schemeClr val="bg2">
                    <a:lumMod val="25000"/>
                  </a:schemeClr>
                </a:solidFill>
                <a:latin typeface="Angsana New" panose="02020603050405020304" pitchFamily="18" charset="-34"/>
                <a:cs typeface="Al Bayan Plain" pitchFamily="2" charset="-78"/>
              </a:rPr>
              <a:t>(RS) Research to support </a:t>
            </a:r>
            <a:r>
              <a:rPr lang="en-US" sz="5400" b="1" dirty="0">
                <a:solidFill>
                  <a:schemeClr val="bg2">
                    <a:lumMod val="25000"/>
                  </a:schemeClr>
                </a:solidFill>
                <a:latin typeface="Angsana New" panose="02020603050405020304" pitchFamily="18" charset="-34"/>
                <a:cs typeface="AL BAYAN PLAIN" pitchFamily="2" charset="-78"/>
              </a:rPr>
              <a:t>Disease Prediction</a:t>
            </a:r>
            <a:r>
              <a:rPr lang="en-US" sz="5400" dirty="0">
                <a:solidFill>
                  <a:schemeClr val="bg2">
                    <a:lumMod val="25000"/>
                  </a:schemeClr>
                </a:solidFill>
                <a:latin typeface="Angsana New" panose="02020603050405020304" pitchFamily="18" charset="-34"/>
                <a:cs typeface="Al Bayan Plain" pitchFamily="2" charset="-78"/>
              </a:rPr>
              <a:t> and </a:t>
            </a:r>
            <a:r>
              <a:rPr lang="en-US" sz="5400" b="1" dirty="0">
                <a:solidFill>
                  <a:schemeClr val="bg2">
                    <a:lumMod val="25000"/>
                  </a:schemeClr>
                </a:solidFill>
                <a:latin typeface="Angsana New" panose="02020603050405020304" pitchFamily="18" charset="-34"/>
                <a:cs typeface="AL BAYAN PLAIN" pitchFamily="2" charset="-78"/>
              </a:rPr>
              <a:t>Public Health Decision-Making</a:t>
            </a:r>
          </a:p>
        </p:txBody>
      </p:sp>
      <p:sp>
        <p:nvSpPr>
          <p:cNvPr id="3" name="Subtitle 2">
            <a:extLst>
              <a:ext uri="{FF2B5EF4-FFF2-40B4-BE49-F238E27FC236}">
                <a16:creationId xmlns:a16="http://schemas.microsoft.com/office/drawing/2014/main" id="{2964B0B7-BB0C-04E9-5B7E-90C55A90763A}"/>
              </a:ext>
            </a:extLst>
          </p:cNvPr>
          <p:cNvSpPr>
            <a:spLocks noGrp="1"/>
          </p:cNvSpPr>
          <p:nvPr>
            <p:ph type="subTitle" idx="1"/>
          </p:nvPr>
        </p:nvSpPr>
        <p:spPr>
          <a:xfrm>
            <a:off x="724164" y="2689279"/>
            <a:ext cx="3134158" cy="675553"/>
          </a:xfrm>
          <a:ln>
            <a:noFill/>
          </a:ln>
        </p:spPr>
        <p:txBody>
          <a:bodyPr>
            <a:normAutofit/>
          </a:bodyPr>
          <a:lstStyle/>
          <a:p>
            <a:pPr algn="l"/>
            <a:r>
              <a:rPr lang="en-US" b="1" dirty="0">
                <a:solidFill>
                  <a:schemeClr val="accent4"/>
                </a:solidFill>
                <a:latin typeface="Angsana New" panose="02020603050405020304" pitchFamily="18" charset="-34"/>
                <a:cs typeface="Angsana New" panose="02020603050405020304" pitchFamily="18" charset="-34"/>
              </a:rPr>
              <a:t>EMILY ZHOU, MUSA6500-S24</a:t>
            </a:r>
          </a:p>
        </p:txBody>
      </p:sp>
      <p:sp>
        <p:nvSpPr>
          <p:cNvPr id="5" name="Rectangle 4">
            <a:extLst>
              <a:ext uri="{FF2B5EF4-FFF2-40B4-BE49-F238E27FC236}">
                <a16:creationId xmlns:a16="http://schemas.microsoft.com/office/drawing/2014/main" id="{909F3D93-8F9E-B474-5E04-9D7CD06ACA3D}"/>
              </a:ext>
            </a:extLst>
          </p:cNvPr>
          <p:cNvSpPr/>
          <p:nvPr/>
        </p:nvSpPr>
        <p:spPr>
          <a:xfrm>
            <a:off x="797408" y="3429000"/>
            <a:ext cx="10514286" cy="3087414"/>
          </a:xfrm>
          <a:prstGeom prst="rect">
            <a:avLst/>
          </a:prstGeom>
          <a:solidFill>
            <a:srgbClr val="5E5E5E"/>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BB61ACA-20A3-749F-E349-A6D47426F5AE}"/>
              </a:ext>
            </a:extLst>
          </p:cNvPr>
          <p:cNvSpPr txBox="1"/>
          <p:nvPr/>
        </p:nvSpPr>
        <p:spPr>
          <a:xfrm>
            <a:off x="2355894" y="4157099"/>
            <a:ext cx="8356709" cy="1631216"/>
          </a:xfrm>
          <a:prstGeom prst="rect">
            <a:avLst/>
          </a:prstGeom>
          <a:noFill/>
        </p:spPr>
        <p:txBody>
          <a:bodyPr wrap="square" rtlCol="0">
            <a:spAutoFit/>
          </a:bodyPr>
          <a:lstStyle/>
          <a:p>
            <a:r>
              <a:rPr lang="en-US" sz="2000" b="1" dirty="0">
                <a:solidFill>
                  <a:srgbClr val="FFDDA6"/>
                </a:solidFill>
                <a:latin typeface="Angsana New" panose="02020603050405020304" pitchFamily="18" charset="-34"/>
                <a:cs typeface="Angsana New" panose="02020603050405020304" pitchFamily="18" charset="-34"/>
              </a:rPr>
              <a:t>Original Paper: </a:t>
            </a:r>
            <a:r>
              <a:rPr lang="en-US" sz="2000" dirty="0">
                <a:solidFill>
                  <a:srgbClr val="FFDDA6"/>
                </a:solidFill>
                <a:effectLst/>
                <a:latin typeface="Angsana New" panose="02020603050405020304" pitchFamily="18" charset="-34"/>
                <a:cs typeface="Angsana New" panose="02020603050405020304" pitchFamily="18" charset="-34"/>
              </a:rPr>
              <a:t>Spatial estimation of chronic respiratory diseases based on machine learning procedures—an approach using remote sensing data and environmental variables in </a:t>
            </a:r>
            <a:r>
              <a:rPr lang="en-US" sz="2000" dirty="0">
                <a:solidFill>
                  <a:srgbClr val="FFDDA6"/>
                </a:solidFill>
                <a:latin typeface="Angsana New" panose="02020603050405020304" pitchFamily="18" charset="-34"/>
                <a:cs typeface="Angsana New" panose="02020603050405020304" pitchFamily="18" charset="-34"/>
              </a:rPr>
              <a:t>Q</a:t>
            </a:r>
            <a:r>
              <a:rPr lang="en-US" sz="2000" dirty="0">
                <a:solidFill>
                  <a:srgbClr val="FFDDA6"/>
                </a:solidFill>
                <a:effectLst/>
                <a:latin typeface="Angsana New" panose="02020603050405020304" pitchFamily="18" charset="-34"/>
                <a:cs typeface="Angsana New" panose="02020603050405020304" pitchFamily="18" charset="-34"/>
              </a:rPr>
              <a:t>uito, Ecuador (2020)</a:t>
            </a:r>
            <a:endParaRPr lang="en-US" sz="2000" dirty="0">
              <a:solidFill>
                <a:srgbClr val="FFDDA6"/>
              </a:solidFill>
              <a:latin typeface="Angsana New" panose="02020603050405020304" pitchFamily="18" charset="-34"/>
              <a:cs typeface="Angsana New" panose="02020603050405020304" pitchFamily="18" charset="-34"/>
            </a:endParaRPr>
          </a:p>
          <a:p>
            <a:r>
              <a:rPr lang="en-US" sz="2000" b="1" dirty="0">
                <a:solidFill>
                  <a:srgbClr val="FFDDA6"/>
                </a:solidFill>
                <a:latin typeface="Angsana New" panose="02020603050405020304" pitchFamily="18" charset="-34"/>
                <a:cs typeface="Angsana New" panose="02020603050405020304" pitchFamily="18" charset="-34"/>
              </a:rPr>
              <a:t>Author: </a:t>
            </a:r>
            <a:r>
              <a:rPr lang="en-US" sz="2000" dirty="0">
                <a:solidFill>
                  <a:srgbClr val="FFDDA6"/>
                </a:solidFill>
                <a:effectLst/>
                <a:latin typeface="Angsana New" panose="02020603050405020304" pitchFamily="18" charset="-34"/>
                <a:cs typeface="Angsana New" panose="02020603050405020304" pitchFamily="18" charset="-34"/>
              </a:rPr>
              <a:t>Alvarez-Mendoza, C. I., Teodoro, A., Freitas, A., &amp; Fonseca, J.</a:t>
            </a:r>
            <a:endParaRPr lang="en-US" sz="2000" dirty="0">
              <a:solidFill>
                <a:srgbClr val="FFDDA6"/>
              </a:solidFill>
              <a:latin typeface="Angsana New" panose="02020603050405020304" pitchFamily="18" charset="-34"/>
              <a:cs typeface="Angsana New" panose="02020603050405020304" pitchFamily="18" charset="-34"/>
            </a:endParaRPr>
          </a:p>
          <a:p>
            <a:r>
              <a:rPr lang="en-US" sz="2000" b="1" dirty="0">
                <a:solidFill>
                  <a:srgbClr val="FFDDA6"/>
                </a:solidFill>
                <a:latin typeface="Angsana New" panose="02020603050405020304" pitchFamily="18" charset="-34"/>
                <a:cs typeface="Angsana New" panose="02020603050405020304" pitchFamily="18" charset="-34"/>
              </a:rPr>
              <a:t>Publication: </a:t>
            </a:r>
            <a:r>
              <a:rPr lang="en-US" sz="2000" strike="noStrike" dirty="0">
                <a:solidFill>
                  <a:srgbClr val="FFDDA6"/>
                </a:solidFill>
                <a:effectLst/>
                <a:latin typeface="Angsana New" panose="02020603050405020304" pitchFamily="18" charset="-34"/>
                <a:cs typeface="Angsana New" panose="02020603050405020304" pitchFamily="18" charset="-34"/>
                <a:hlinkClick r:id="rId2" tooltip="Persistent link using digital object identifier">
                  <a:extLst>
                    <a:ext uri="{A12FA001-AC4F-418D-AE19-62706E023703}">
                      <ahyp:hlinkClr xmlns:ahyp="http://schemas.microsoft.com/office/drawing/2018/hyperlinkcolor" val="tx"/>
                    </a:ext>
                  </a:extLst>
                </a:hlinkClick>
              </a:rPr>
              <a:t>https://doi.org/10.1016/j.apgeog.2020.102273</a:t>
            </a:r>
            <a:endParaRPr lang="en-US" sz="2000" dirty="0">
              <a:solidFill>
                <a:srgbClr val="FFDDA6"/>
              </a:solidFill>
              <a:latin typeface="Angsana New" panose="02020603050405020304" pitchFamily="18" charset="-34"/>
              <a:cs typeface="Angsana New" panose="02020603050405020304" pitchFamily="18" charset="-34"/>
            </a:endParaRPr>
          </a:p>
          <a:p>
            <a:r>
              <a:rPr lang="en-US" sz="2000" b="1" dirty="0">
                <a:solidFill>
                  <a:srgbClr val="FFDDA6"/>
                </a:solidFill>
                <a:latin typeface="Angsana New" panose="02020603050405020304" pitchFamily="18" charset="-34"/>
                <a:cs typeface="Angsana New" panose="02020603050405020304" pitchFamily="18" charset="-34"/>
              </a:rPr>
              <a:t>Keywords: </a:t>
            </a:r>
            <a:r>
              <a:rPr lang="en-US" sz="2000" dirty="0">
                <a:solidFill>
                  <a:srgbClr val="FFDDA6"/>
                </a:solidFill>
                <a:latin typeface="Angsana New" panose="02020603050405020304" pitchFamily="18" charset="-34"/>
                <a:cs typeface="Angsana New" panose="02020603050405020304" pitchFamily="18" charset="-34"/>
              </a:rPr>
              <a:t>spatial modeling, respiratory disease, machine learning, remote sensing, </a:t>
            </a:r>
            <a:r>
              <a:rPr lang="en-US" sz="2000" dirty="0" err="1">
                <a:solidFill>
                  <a:srgbClr val="FFDDA6"/>
                </a:solidFill>
                <a:latin typeface="Angsana New" panose="02020603050405020304" pitchFamily="18" charset="-34"/>
                <a:cs typeface="Angsana New" panose="02020603050405020304" pitchFamily="18" charset="-34"/>
              </a:rPr>
              <a:t>quito</a:t>
            </a:r>
            <a:endParaRPr lang="en-US" sz="2000" dirty="0">
              <a:solidFill>
                <a:srgbClr val="FFDDA6"/>
              </a:solidFill>
              <a:latin typeface="Angsana New" panose="02020603050405020304" pitchFamily="18" charset="-34"/>
              <a:cs typeface="Angsana New" panose="02020603050405020304" pitchFamily="18" charset="-34"/>
            </a:endParaRPr>
          </a:p>
        </p:txBody>
      </p:sp>
      <p:pic>
        <p:nvPicPr>
          <p:cNvPr id="9" name="Picture 8" descr="A satellite with a wifi signal&#10;&#10;Description automatically generated">
            <a:extLst>
              <a:ext uri="{FF2B5EF4-FFF2-40B4-BE49-F238E27FC236}">
                <a16:creationId xmlns:a16="http://schemas.microsoft.com/office/drawing/2014/main" id="{4F263952-1516-E304-D5A0-6F3CD4D1C5F3}"/>
              </a:ext>
            </a:extLst>
          </p:cNvPr>
          <p:cNvPicPr>
            <a:picLocks noChangeAspect="1"/>
          </p:cNvPicPr>
          <p:nvPr/>
        </p:nvPicPr>
        <p:blipFill>
          <a:blip r:embed="rId3">
            <a:duotone>
              <a:srgbClr val="FFC000">
                <a:shade val="45000"/>
                <a:satMod val="135000"/>
              </a:srgbClr>
              <a:prstClr val="white"/>
            </a:duotone>
          </a:blip>
          <a:stretch>
            <a:fillRect/>
          </a:stretch>
        </p:blipFill>
        <p:spPr>
          <a:xfrm>
            <a:off x="9869308" y="5165846"/>
            <a:ext cx="1470135" cy="1375648"/>
          </a:xfrm>
          <a:prstGeom prst="rect">
            <a:avLst/>
          </a:prstGeom>
          <a:effectLst>
            <a:softEdge rad="12700"/>
          </a:effectLst>
        </p:spPr>
      </p:pic>
      <p:sp>
        <p:nvSpPr>
          <p:cNvPr id="10" name="Rectangle 9">
            <a:extLst>
              <a:ext uri="{FF2B5EF4-FFF2-40B4-BE49-F238E27FC236}">
                <a16:creationId xmlns:a16="http://schemas.microsoft.com/office/drawing/2014/main" id="{BB361C1C-D77A-460B-1857-F15CB95B0813}"/>
              </a:ext>
            </a:extLst>
          </p:cNvPr>
          <p:cNvSpPr/>
          <p:nvPr/>
        </p:nvSpPr>
        <p:spPr>
          <a:xfrm>
            <a:off x="4956942" y="2576415"/>
            <a:ext cx="612392" cy="6123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029EB2-C381-D9A0-DF47-29ACDBCCEA65}"/>
              </a:ext>
            </a:extLst>
          </p:cNvPr>
          <p:cNvSpPr/>
          <p:nvPr/>
        </p:nvSpPr>
        <p:spPr>
          <a:xfrm>
            <a:off x="797408" y="6367450"/>
            <a:ext cx="4460263" cy="161504"/>
          </a:xfrm>
          <a:prstGeom prst="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C004B4-A8A6-A948-EF56-4D8B689D52AF}"/>
              </a:ext>
            </a:extLst>
          </p:cNvPr>
          <p:cNvSpPr/>
          <p:nvPr/>
        </p:nvSpPr>
        <p:spPr>
          <a:xfrm rot="5400000">
            <a:off x="9740251" y="1982298"/>
            <a:ext cx="149821" cy="2993064"/>
          </a:xfrm>
          <a:prstGeom prst="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artoon of a lungs&#10;&#10;Description automatically generated">
            <a:extLst>
              <a:ext uri="{FF2B5EF4-FFF2-40B4-BE49-F238E27FC236}">
                <a16:creationId xmlns:a16="http://schemas.microsoft.com/office/drawing/2014/main" id="{148FB39C-49B6-960A-C4B9-7325FBAC6371}"/>
              </a:ext>
            </a:extLst>
          </p:cNvPr>
          <p:cNvPicPr>
            <a:picLocks noChangeAspect="1"/>
          </p:cNvPicPr>
          <p:nvPr/>
        </p:nvPicPr>
        <p:blipFill>
          <a:blip r:embed="rId4">
            <a:duotone>
              <a:schemeClr val="accent4">
                <a:shade val="45000"/>
                <a:satMod val="135000"/>
              </a:schemeClr>
              <a:prstClr val="white"/>
            </a:duotone>
          </a:blip>
          <a:stretch>
            <a:fillRect/>
          </a:stretch>
        </p:blipFill>
        <p:spPr>
          <a:xfrm flipH="1">
            <a:off x="724164" y="3403920"/>
            <a:ext cx="844441" cy="675553"/>
          </a:xfrm>
          <a:prstGeom prst="rect">
            <a:avLst/>
          </a:prstGeom>
        </p:spPr>
      </p:pic>
    </p:spTree>
    <p:extLst>
      <p:ext uri="{BB962C8B-B14F-4D97-AF65-F5344CB8AC3E}">
        <p14:creationId xmlns:p14="http://schemas.microsoft.com/office/powerpoint/2010/main" val="2685701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BC08F53-978F-2C83-BAE9-E6FFCDA9DA14}"/>
                  </a:ext>
                </a:extLst>
              </p:cNvPr>
              <p:cNvSpPr>
                <a:spLocks noGrp="1"/>
              </p:cNvSpPr>
              <p:nvPr>
                <p:ph idx="1"/>
              </p:nvPr>
            </p:nvSpPr>
            <p:spPr>
              <a:xfrm>
                <a:off x="4905488" y="2431229"/>
                <a:ext cx="4281543" cy="590203"/>
              </a:xfrm>
            </p:spPr>
            <p:txBody>
              <a:bodyPr>
                <a:normAutofit/>
              </a:bodyPr>
              <a:lstStyle/>
              <a:p>
                <a:pPr marL="0" indent="0">
                  <a:buNone/>
                </a:pPr>
                <a:r>
                  <a:rPr lang="en-US" kern="100" dirty="0">
                    <a:effectLst/>
                    <a:latin typeface="Angsana New" panose="02020603050405020304" pitchFamily="18" charset="-34"/>
                    <a:ea typeface="DengXian" panose="02010600030101010101" pitchFamily="2" charset="-122"/>
                    <a:cs typeface="Angsana New" panose="02020603050405020304" pitchFamily="18" charset="-34"/>
                  </a:rPr>
                  <a:t>CO, PM2.5, PM10, S</a:t>
                </a:r>
                <a14:m>
                  <m:oMath xmlns:m="http://schemas.openxmlformats.org/officeDocument/2006/math">
                    <m:sSub>
                      <m:sSubPr>
                        <m:ctrlPr>
                          <a:rPr lang="en-US" sz="2000" kern="100" smtClean="0">
                            <a:effectLst/>
                            <a:latin typeface="Cambria Math" panose="02040503050406030204" pitchFamily="18" charset="0"/>
                            <a:ea typeface="DengXian" panose="02010600030101010101" pitchFamily="2" charset="-122"/>
                            <a:cs typeface="Angsana New" panose="02020603050405020304" pitchFamily="18" charset="-34"/>
                          </a:rPr>
                        </m:ctrlPr>
                      </m:sSubPr>
                      <m:e>
                        <m:r>
                          <m:rPr>
                            <m:sty m:val="p"/>
                          </m:rPr>
                          <a:rPr lang="en-US" sz="2000" b="0" i="0" kern="100">
                            <a:latin typeface="Cambria Math" panose="02040503050406030204" pitchFamily="18" charset="0"/>
                            <a:ea typeface="DengXian" panose="02010600030101010101" pitchFamily="2" charset="-122"/>
                            <a:cs typeface="Angsana New" panose="02020603050405020304" pitchFamily="18" charset="-34"/>
                          </a:rPr>
                          <m:t>O</m:t>
                        </m:r>
                      </m:e>
                      <m:sub>
                        <m:r>
                          <a:rPr lang="en-US" altLang="zh-CN" sz="2000" b="0" i="0" kern="100" smtClean="0">
                            <a:effectLst/>
                            <a:latin typeface="Cambria Math" panose="02040503050406030204" pitchFamily="18" charset="0"/>
                            <a:ea typeface="DengXian" panose="02010600030101010101" pitchFamily="2" charset="-122"/>
                            <a:cs typeface="Angsana New" panose="02020603050405020304" pitchFamily="18" charset="-34"/>
                          </a:rPr>
                          <m:t>2</m:t>
                        </m:r>
                      </m:sub>
                    </m:sSub>
                  </m:oMath>
                </a14:m>
                <a:r>
                  <a:rPr lang="en-US" kern="100" dirty="0">
                    <a:effectLst/>
                    <a:latin typeface="Angsana New" panose="02020603050405020304" pitchFamily="18" charset="-34"/>
                    <a:ea typeface="DengXian" panose="02010600030101010101" pitchFamily="2" charset="-122"/>
                    <a:cs typeface="Angsana New" panose="02020603050405020304" pitchFamily="18" charset="-34"/>
                  </a:rPr>
                  <a:t>, </a:t>
                </a:r>
                <a14:m>
                  <m:oMath xmlns:m="http://schemas.openxmlformats.org/officeDocument/2006/math">
                    <m:sSub>
                      <m:sSubPr>
                        <m:ctrlPr>
                          <a:rPr lang="en-US" sz="2000" i="1" kern="100" smtClean="0">
                            <a:latin typeface="Cambria Math" panose="02040503050406030204" pitchFamily="18" charset="0"/>
                            <a:ea typeface="DengXian" panose="02010600030101010101" pitchFamily="2" charset="-122"/>
                            <a:cs typeface="Angsana New" panose="02020603050405020304" pitchFamily="18" charset="-34"/>
                          </a:rPr>
                        </m:ctrlPr>
                      </m:sSubPr>
                      <m:e>
                        <m:r>
                          <m:rPr>
                            <m:sty m:val="p"/>
                          </m:rPr>
                          <a:rPr lang="en-US" sz="2000" kern="100">
                            <a:latin typeface="Cambria Math" panose="02040503050406030204" pitchFamily="18" charset="0"/>
                            <a:ea typeface="DengXian" panose="02010600030101010101" pitchFamily="2" charset="-122"/>
                            <a:cs typeface="Angsana New" panose="02020603050405020304" pitchFamily="18" charset="-34"/>
                          </a:rPr>
                          <m:t>O</m:t>
                        </m:r>
                      </m:e>
                      <m:sub>
                        <m:r>
                          <a:rPr lang="en-US" altLang="zh-CN" sz="2000" b="0" i="0" kern="100" smtClean="0">
                            <a:latin typeface="Cambria Math" panose="02040503050406030204" pitchFamily="18" charset="0"/>
                            <a:ea typeface="DengXian" panose="02010600030101010101" pitchFamily="2" charset="-122"/>
                            <a:cs typeface="Angsana New" panose="02020603050405020304" pitchFamily="18" charset="-34"/>
                          </a:rPr>
                          <m:t>3</m:t>
                        </m:r>
                      </m:sub>
                    </m:sSub>
                  </m:oMath>
                </a14:m>
                <a:r>
                  <a:rPr lang="en-US" kern="100" dirty="0">
                    <a:effectLst/>
                    <a:latin typeface="Angsana New" panose="02020603050405020304" pitchFamily="18" charset="-34"/>
                    <a:ea typeface="DengXian" panose="02010600030101010101" pitchFamily="2" charset="-122"/>
                    <a:cs typeface="Angsana New" panose="02020603050405020304" pitchFamily="18" charset="-34"/>
                  </a:rPr>
                  <a:t>, and N</a:t>
                </a:r>
                <a14:m>
                  <m:oMath xmlns:m="http://schemas.openxmlformats.org/officeDocument/2006/math">
                    <m:sSub>
                      <m:sSubPr>
                        <m:ctrlPr>
                          <a:rPr lang="en-US" sz="2000" i="1" kern="100">
                            <a:latin typeface="Cambria Math" panose="02040503050406030204" pitchFamily="18" charset="0"/>
                            <a:ea typeface="DengXian" panose="02010600030101010101" pitchFamily="2" charset="-122"/>
                            <a:cs typeface="Angsana New" panose="02020603050405020304" pitchFamily="18" charset="-34"/>
                          </a:rPr>
                        </m:ctrlPr>
                      </m:sSubPr>
                      <m:e>
                        <m:r>
                          <m:rPr>
                            <m:sty m:val="p"/>
                          </m:rPr>
                          <a:rPr lang="en-US" sz="2000" kern="100">
                            <a:latin typeface="Cambria Math" panose="02040503050406030204" pitchFamily="18" charset="0"/>
                            <a:ea typeface="DengXian" panose="02010600030101010101" pitchFamily="2" charset="-122"/>
                            <a:cs typeface="Angsana New" panose="02020603050405020304" pitchFamily="18" charset="-34"/>
                          </a:rPr>
                          <m:t>O</m:t>
                        </m:r>
                      </m:e>
                      <m:sub>
                        <m:r>
                          <a:rPr lang="en-US" altLang="zh-CN" sz="2000" kern="100">
                            <a:latin typeface="Cambria Math" panose="02040503050406030204" pitchFamily="18" charset="0"/>
                            <a:ea typeface="DengXian" panose="02010600030101010101" pitchFamily="2" charset="-122"/>
                            <a:cs typeface="Angsana New" panose="02020603050405020304" pitchFamily="18" charset="-34"/>
                          </a:rPr>
                          <m:t>2</m:t>
                        </m:r>
                      </m:sub>
                    </m:sSub>
                  </m:oMath>
                </a14:m>
                <a:endParaRPr lang="en-US" sz="2200" kern="100" dirty="0">
                  <a:effectLst/>
                  <a:latin typeface="Angsana New" panose="02020603050405020304" pitchFamily="18" charset="-34"/>
                  <a:ea typeface="DengXian" panose="02010600030101010101" pitchFamily="2" charset="-122"/>
                  <a:cs typeface="Angsana New" panose="02020603050405020304" pitchFamily="18" charset="-34"/>
                </a:endParaRPr>
              </a:p>
            </p:txBody>
          </p:sp>
        </mc:Choice>
        <mc:Fallback>
          <p:sp>
            <p:nvSpPr>
              <p:cNvPr id="3" name="Content Placeholder 2">
                <a:extLst>
                  <a:ext uri="{FF2B5EF4-FFF2-40B4-BE49-F238E27FC236}">
                    <a16:creationId xmlns:a16="http://schemas.microsoft.com/office/drawing/2014/main" id="{DBC08F53-978F-2C83-BAE9-E6FFCDA9DA14}"/>
                  </a:ext>
                </a:extLst>
              </p:cNvPr>
              <p:cNvSpPr>
                <a:spLocks noGrp="1" noRot="1" noChangeAspect="1" noMove="1" noResize="1" noEditPoints="1" noAdjustHandles="1" noChangeArrowheads="1" noChangeShapeType="1" noTextEdit="1"/>
              </p:cNvSpPr>
              <p:nvPr>
                <p:ph idx="1"/>
              </p:nvPr>
            </p:nvSpPr>
            <p:spPr>
              <a:xfrm>
                <a:off x="4905488" y="2431229"/>
                <a:ext cx="4281543" cy="590203"/>
              </a:xfrm>
              <a:blipFill>
                <a:blip r:embed="rId2"/>
                <a:stretch>
                  <a:fillRect l="-2959" t="-14583" b="-1041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206CA9B8-FEC1-02F5-ACFF-40DA8CBEE4B8}"/>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Input</a:t>
            </a:r>
            <a:r>
              <a:rPr lang="zh-CN" altLang="en-US" sz="3600" b="1" dirty="0">
                <a:latin typeface="Angsana New" panose="02020603050405020304" pitchFamily="18" charset="-34"/>
                <a:cs typeface="Angsana New" panose="02020603050405020304" pitchFamily="18" charset="-34"/>
              </a:rPr>
              <a:t> </a:t>
            </a:r>
            <a:r>
              <a:rPr lang="en-US" altLang="zh-CN" sz="3600" b="1" dirty="0">
                <a:latin typeface="Angsana New" panose="02020603050405020304" pitchFamily="18" charset="-34"/>
                <a:cs typeface="Angsana New" panose="02020603050405020304" pitchFamily="18" charset="-34"/>
              </a:rPr>
              <a:t>Variables</a:t>
            </a:r>
            <a:r>
              <a:rPr lang="zh-CN" altLang="en-US" sz="3600" b="1" dirty="0">
                <a:latin typeface="Angsana New" panose="02020603050405020304" pitchFamily="18" charset="-34"/>
                <a:cs typeface="Angsana New" panose="02020603050405020304" pitchFamily="18" charset="-34"/>
              </a:rPr>
              <a:t> </a:t>
            </a:r>
            <a:r>
              <a:rPr lang="en-US" altLang="zh-CN" sz="3600" b="1" dirty="0">
                <a:latin typeface="Angsana New" panose="02020603050405020304" pitchFamily="18" charset="-34"/>
                <a:cs typeface="Angsana New" panose="02020603050405020304" pitchFamily="18" charset="-34"/>
              </a:rPr>
              <a:t>and Transformation</a:t>
            </a:r>
            <a:endParaRPr lang="en-US" sz="3600" b="1" dirty="0">
              <a:latin typeface="Angsana New" panose="02020603050405020304" pitchFamily="18" charset="-34"/>
              <a:cs typeface="Angsana New" panose="02020603050405020304" pitchFamily="18" charset="-34"/>
            </a:endParaRPr>
          </a:p>
        </p:txBody>
      </p:sp>
      <p:sp>
        <p:nvSpPr>
          <p:cNvPr id="5" name="Rectangle 4">
            <a:extLst>
              <a:ext uri="{FF2B5EF4-FFF2-40B4-BE49-F238E27FC236}">
                <a16:creationId xmlns:a16="http://schemas.microsoft.com/office/drawing/2014/main" id="{E0F24266-D1BB-9ED0-032C-28791B9E005F}"/>
              </a:ext>
            </a:extLst>
          </p:cNvPr>
          <p:cNvSpPr/>
          <p:nvPr/>
        </p:nvSpPr>
        <p:spPr>
          <a:xfrm rot="5400000">
            <a:off x="56568" y="528253"/>
            <a:ext cx="511333" cy="624467"/>
          </a:xfrm>
          <a:prstGeom prst="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diagram of a diagram&#10;&#10;Description automatically generated">
            <a:extLst>
              <a:ext uri="{FF2B5EF4-FFF2-40B4-BE49-F238E27FC236}">
                <a16:creationId xmlns:a16="http://schemas.microsoft.com/office/drawing/2014/main" id="{CF08AE07-FEE5-4F8E-B283-98DEE7FA5BD9}"/>
              </a:ext>
            </a:extLst>
          </p:cNvPr>
          <p:cNvPicPr>
            <a:picLocks noChangeAspect="1"/>
          </p:cNvPicPr>
          <p:nvPr/>
        </p:nvPicPr>
        <p:blipFill>
          <a:blip r:embed="rId3"/>
          <a:stretch>
            <a:fillRect/>
          </a:stretch>
        </p:blipFill>
        <p:spPr>
          <a:xfrm>
            <a:off x="443579" y="2009375"/>
            <a:ext cx="4136097" cy="2839250"/>
          </a:xfrm>
          <a:prstGeom prst="rect">
            <a:avLst/>
          </a:prstGeom>
        </p:spPr>
      </p:pic>
      <p:sp>
        <p:nvSpPr>
          <p:cNvPr id="12" name="Content Placeholder 2">
            <a:extLst>
              <a:ext uri="{FF2B5EF4-FFF2-40B4-BE49-F238E27FC236}">
                <a16:creationId xmlns:a16="http://schemas.microsoft.com/office/drawing/2014/main" id="{A51BDFAC-3112-2B13-6334-EF90238D7BD0}"/>
              </a:ext>
            </a:extLst>
          </p:cNvPr>
          <p:cNvSpPr txBox="1">
            <a:spLocks/>
          </p:cNvSpPr>
          <p:nvPr/>
        </p:nvSpPr>
        <p:spPr>
          <a:xfrm>
            <a:off x="4905488" y="3614569"/>
            <a:ext cx="6368526" cy="9201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effectLst/>
                <a:latin typeface="Angsana New" panose="02020603050405020304" pitchFamily="18" charset="-34"/>
                <a:ea typeface="DengXian" panose="02010600030101010101" pitchFamily="2" charset="-122"/>
                <a:cs typeface="Angsana New" panose="02020603050405020304" pitchFamily="18" charset="-34"/>
              </a:rPr>
              <a:t>pressure, wind direction, relative humidity, precipitation, wind speed, air temperature, solar irradiance</a:t>
            </a:r>
            <a:r>
              <a:rPr lang="en-US" dirty="0">
                <a:effectLst/>
                <a:latin typeface="Angsana New" panose="02020603050405020304" pitchFamily="18" charset="-34"/>
                <a:cs typeface="Angsana New" panose="02020603050405020304" pitchFamily="18" charset="-34"/>
              </a:rPr>
              <a:t> </a:t>
            </a:r>
            <a:endParaRPr lang="en-US" kern="100" dirty="0">
              <a:latin typeface="Angsana New" panose="02020603050405020304" pitchFamily="18" charset="-34"/>
              <a:ea typeface="DengXian" panose="02010600030101010101" pitchFamily="2" charset="-122"/>
              <a:cs typeface="Angsana New" panose="02020603050405020304" pitchFamily="18" charset="-34"/>
            </a:endParaRPr>
          </a:p>
        </p:txBody>
      </p:sp>
    </p:spTree>
    <p:extLst>
      <p:ext uri="{BB962C8B-B14F-4D97-AF65-F5344CB8AC3E}">
        <p14:creationId xmlns:p14="http://schemas.microsoft.com/office/powerpoint/2010/main" val="985448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06CA9B8-FEC1-02F5-ACFF-40DA8CBEE4B8}"/>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Input</a:t>
            </a:r>
            <a:r>
              <a:rPr lang="zh-CN" altLang="en-US" sz="3600" b="1" dirty="0">
                <a:latin typeface="Angsana New" panose="02020603050405020304" pitchFamily="18" charset="-34"/>
                <a:cs typeface="Angsana New" panose="02020603050405020304" pitchFamily="18" charset="-34"/>
              </a:rPr>
              <a:t> </a:t>
            </a:r>
            <a:r>
              <a:rPr lang="en-US" altLang="zh-CN" sz="3600" b="1" dirty="0">
                <a:latin typeface="Angsana New" panose="02020603050405020304" pitchFamily="18" charset="-34"/>
                <a:cs typeface="Angsana New" panose="02020603050405020304" pitchFamily="18" charset="-34"/>
              </a:rPr>
              <a:t>Variables</a:t>
            </a:r>
            <a:r>
              <a:rPr lang="zh-CN" altLang="en-US" sz="3600" b="1" dirty="0">
                <a:latin typeface="Angsana New" panose="02020603050405020304" pitchFamily="18" charset="-34"/>
                <a:cs typeface="Angsana New" panose="02020603050405020304" pitchFamily="18" charset="-34"/>
              </a:rPr>
              <a:t> </a:t>
            </a:r>
            <a:r>
              <a:rPr lang="en-US" altLang="zh-CN" sz="3600" b="1" dirty="0">
                <a:latin typeface="Angsana New" panose="02020603050405020304" pitchFamily="18" charset="-34"/>
                <a:cs typeface="Angsana New" panose="02020603050405020304" pitchFamily="18" charset="-34"/>
              </a:rPr>
              <a:t>and Transformation</a:t>
            </a:r>
            <a:endParaRPr lang="en-US" sz="3600" b="1" dirty="0">
              <a:latin typeface="Angsana New" panose="02020603050405020304" pitchFamily="18" charset="-34"/>
              <a:cs typeface="Angsana New" panose="02020603050405020304" pitchFamily="18" charset="-34"/>
            </a:endParaRPr>
          </a:p>
        </p:txBody>
      </p:sp>
      <p:sp>
        <p:nvSpPr>
          <p:cNvPr id="5" name="Rectangle 4">
            <a:extLst>
              <a:ext uri="{FF2B5EF4-FFF2-40B4-BE49-F238E27FC236}">
                <a16:creationId xmlns:a16="http://schemas.microsoft.com/office/drawing/2014/main" id="{E0F24266-D1BB-9ED0-032C-28791B9E005F}"/>
              </a:ext>
            </a:extLst>
          </p:cNvPr>
          <p:cNvSpPr/>
          <p:nvPr/>
        </p:nvSpPr>
        <p:spPr>
          <a:xfrm rot="5400000">
            <a:off x="56568" y="528253"/>
            <a:ext cx="511333" cy="624467"/>
          </a:xfrm>
          <a:prstGeom prst="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diagram of a diagram&#10;&#10;Description automatically generated">
            <a:extLst>
              <a:ext uri="{FF2B5EF4-FFF2-40B4-BE49-F238E27FC236}">
                <a16:creationId xmlns:a16="http://schemas.microsoft.com/office/drawing/2014/main" id="{CF08AE07-FEE5-4F8E-B283-98DEE7FA5BD9}"/>
              </a:ext>
            </a:extLst>
          </p:cNvPr>
          <p:cNvPicPr>
            <a:picLocks noChangeAspect="1"/>
          </p:cNvPicPr>
          <p:nvPr/>
        </p:nvPicPr>
        <p:blipFill>
          <a:blip r:embed="rId2"/>
          <a:stretch>
            <a:fillRect/>
          </a:stretch>
        </p:blipFill>
        <p:spPr>
          <a:xfrm>
            <a:off x="443579" y="2009375"/>
            <a:ext cx="4136097" cy="2839250"/>
          </a:xfrm>
          <a:prstGeom prst="rect">
            <a:avLst/>
          </a:prstGeom>
        </p:spPr>
      </p:pic>
      <p:pic>
        <p:nvPicPr>
          <p:cNvPr id="7" name="Picture 6" descr="A diagram of a flowchart&#10;&#10;Description automatically generated">
            <a:extLst>
              <a:ext uri="{FF2B5EF4-FFF2-40B4-BE49-F238E27FC236}">
                <a16:creationId xmlns:a16="http://schemas.microsoft.com/office/drawing/2014/main" id="{FAC2A85F-170E-15F2-7252-9CD542811F17}"/>
              </a:ext>
            </a:extLst>
          </p:cNvPr>
          <p:cNvPicPr>
            <a:picLocks noChangeAspect="1"/>
          </p:cNvPicPr>
          <p:nvPr/>
        </p:nvPicPr>
        <p:blipFill>
          <a:blip r:embed="rId3"/>
          <a:stretch>
            <a:fillRect/>
          </a:stretch>
        </p:blipFill>
        <p:spPr>
          <a:xfrm>
            <a:off x="2558547" y="2048534"/>
            <a:ext cx="4304864" cy="2761200"/>
          </a:xfrm>
          <a:prstGeom prst="rect">
            <a:avLst/>
          </a:prstGeom>
        </p:spPr>
      </p:pic>
      <p:sp>
        <p:nvSpPr>
          <p:cNvPr id="8" name="Content Placeholder 2">
            <a:extLst>
              <a:ext uri="{FF2B5EF4-FFF2-40B4-BE49-F238E27FC236}">
                <a16:creationId xmlns:a16="http://schemas.microsoft.com/office/drawing/2014/main" id="{17C5131C-AAD0-CA4A-7C3E-C1722C4A93E9}"/>
              </a:ext>
            </a:extLst>
          </p:cNvPr>
          <p:cNvSpPr txBox="1">
            <a:spLocks/>
          </p:cNvSpPr>
          <p:nvPr/>
        </p:nvSpPr>
        <p:spPr>
          <a:xfrm>
            <a:off x="7207891" y="2419065"/>
            <a:ext cx="4540530" cy="20198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0" i="0" dirty="0">
                <a:solidFill>
                  <a:srgbClr val="202124"/>
                </a:solidFill>
                <a:effectLst/>
                <a:latin typeface="Angsana New" panose="02020603050405020304" pitchFamily="18" charset="-34"/>
                <a:cs typeface="Angsana New" panose="02020603050405020304" pitchFamily="18" charset="-34"/>
              </a:rPr>
              <a:t>IDW: </a:t>
            </a:r>
            <a:r>
              <a:rPr lang="en-US" b="0" i="0" dirty="0">
                <a:solidFill>
                  <a:srgbClr val="040C28"/>
                </a:solidFill>
                <a:effectLst/>
                <a:latin typeface="Angsana New" panose="02020603050405020304" pitchFamily="18" charset="-34"/>
                <a:cs typeface="Angsana New" panose="02020603050405020304" pitchFamily="18" charset="-34"/>
              </a:rPr>
              <a:t>uses a method of interpolation that estimates cell values by averaging the values of sample data points in the neighborhood of each processing cell</a:t>
            </a:r>
            <a:r>
              <a:rPr lang="en-US" b="0" i="0" dirty="0">
                <a:solidFill>
                  <a:srgbClr val="202124"/>
                </a:solidFill>
                <a:effectLst/>
                <a:latin typeface="Angsana New" panose="02020603050405020304" pitchFamily="18" charset="-34"/>
                <a:cs typeface="Angsana New" panose="02020603050405020304" pitchFamily="18" charset="-34"/>
              </a:rPr>
              <a:t>. </a:t>
            </a:r>
            <a:endParaRPr lang="en-US" kern="100" dirty="0">
              <a:latin typeface="Angsana New" panose="02020603050405020304" pitchFamily="18" charset="-34"/>
              <a:ea typeface="DengXian" panose="02010600030101010101" pitchFamily="2" charset="-122"/>
              <a:cs typeface="Angsana New" panose="02020603050405020304" pitchFamily="18" charset="-34"/>
            </a:endParaRPr>
          </a:p>
        </p:txBody>
      </p:sp>
    </p:spTree>
    <p:extLst>
      <p:ext uri="{BB962C8B-B14F-4D97-AF65-F5344CB8AC3E}">
        <p14:creationId xmlns:p14="http://schemas.microsoft.com/office/powerpoint/2010/main" val="173332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iagram&#10;&#10;Description automatically generated">
            <a:extLst>
              <a:ext uri="{FF2B5EF4-FFF2-40B4-BE49-F238E27FC236}">
                <a16:creationId xmlns:a16="http://schemas.microsoft.com/office/drawing/2014/main" id="{064BC6A2-A3B1-0BDB-0066-6F0C8CB3D499}"/>
              </a:ext>
            </a:extLst>
          </p:cNvPr>
          <p:cNvPicPr>
            <a:picLocks noChangeAspect="1"/>
          </p:cNvPicPr>
          <p:nvPr/>
        </p:nvPicPr>
        <p:blipFill>
          <a:blip r:embed="rId2"/>
          <a:stretch>
            <a:fillRect/>
          </a:stretch>
        </p:blipFill>
        <p:spPr>
          <a:xfrm>
            <a:off x="0" y="1251254"/>
            <a:ext cx="3519872" cy="5021926"/>
          </a:xfrm>
          <a:prstGeom prst="rect">
            <a:avLst/>
          </a:prstGeom>
        </p:spPr>
      </p:pic>
      <p:sp>
        <p:nvSpPr>
          <p:cNvPr id="6" name="Rectangle 5">
            <a:extLst>
              <a:ext uri="{FF2B5EF4-FFF2-40B4-BE49-F238E27FC236}">
                <a16:creationId xmlns:a16="http://schemas.microsoft.com/office/drawing/2014/main" id="{141EBBDD-20E2-4CAA-4722-B5BE374FE560}"/>
              </a:ext>
            </a:extLst>
          </p:cNvPr>
          <p:cNvSpPr/>
          <p:nvPr/>
        </p:nvSpPr>
        <p:spPr>
          <a:xfrm rot="5400000">
            <a:off x="56568" y="528253"/>
            <a:ext cx="511333" cy="624467"/>
          </a:xfrm>
          <a:prstGeom prst="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7E293B2D-FC03-B459-6857-06777CA41EC5}"/>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Input</a:t>
            </a:r>
            <a:r>
              <a:rPr lang="zh-CN" altLang="en-US" sz="3600" b="1" dirty="0">
                <a:latin typeface="Angsana New" panose="02020603050405020304" pitchFamily="18" charset="-34"/>
                <a:cs typeface="Angsana New" panose="02020603050405020304" pitchFamily="18" charset="-34"/>
              </a:rPr>
              <a:t> </a:t>
            </a:r>
            <a:r>
              <a:rPr lang="en-US" altLang="zh-CN" sz="3600" b="1" dirty="0">
                <a:latin typeface="Angsana New" panose="02020603050405020304" pitchFamily="18" charset="-34"/>
                <a:cs typeface="Angsana New" panose="02020603050405020304" pitchFamily="18" charset="-34"/>
              </a:rPr>
              <a:t>Variables and Transformations</a:t>
            </a:r>
            <a:endParaRPr lang="en-US" sz="3600" b="1" dirty="0">
              <a:latin typeface="Angsana New" panose="02020603050405020304" pitchFamily="18" charset="-34"/>
              <a:cs typeface="Angsana New" panose="02020603050405020304" pitchFamily="18" charset="-34"/>
            </a:endParaRPr>
          </a:p>
        </p:txBody>
      </p:sp>
      <p:sp>
        <p:nvSpPr>
          <p:cNvPr id="9" name="Content Placeholder 2">
            <a:extLst>
              <a:ext uri="{FF2B5EF4-FFF2-40B4-BE49-F238E27FC236}">
                <a16:creationId xmlns:a16="http://schemas.microsoft.com/office/drawing/2014/main" id="{0612F727-BF72-23F0-3569-69BAA90C67A8}"/>
              </a:ext>
            </a:extLst>
          </p:cNvPr>
          <p:cNvSpPr>
            <a:spLocks noGrp="1"/>
          </p:cNvSpPr>
          <p:nvPr>
            <p:ph idx="1"/>
          </p:nvPr>
        </p:nvSpPr>
        <p:spPr>
          <a:xfrm>
            <a:off x="3611947" y="1346836"/>
            <a:ext cx="4071243" cy="1120222"/>
          </a:xfrm>
        </p:spPr>
        <p:txBody>
          <a:bodyPr>
            <a:normAutofit/>
          </a:bodyPr>
          <a:lstStyle/>
          <a:p>
            <a:pPr marL="0" indent="0">
              <a:buNone/>
            </a:pPr>
            <a:r>
              <a:rPr lang="en-US" sz="2000" dirty="0">
                <a:latin typeface="Angsana New" panose="02020603050405020304" pitchFamily="18" charset="-34"/>
                <a:cs typeface="Angsana New" panose="02020603050405020304" pitchFamily="18" charset="-34"/>
              </a:rPr>
              <a:t>Coastal aerosol band (B1), blue band (B2), green band(B3), red band (B4), near-infrared (B5), short-wave infrared 1(B6), short-wave infrared 2(B7)</a:t>
            </a:r>
            <a:r>
              <a:rPr lang="en-US" sz="2000" dirty="0">
                <a:effectLst/>
                <a:latin typeface="Angsana New" panose="02020603050405020304" pitchFamily="18" charset="-34"/>
                <a:cs typeface="Angsana New" panose="02020603050405020304" pitchFamily="18" charset="-34"/>
              </a:rPr>
              <a:t> </a:t>
            </a:r>
            <a:endParaRPr lang="en-US" sz="1800" kern="100" dirty="0">
              <a:effectLst/>
              <a:latin typeface="Angsana New" panose="02020603050405020304" pitchFamily="18" charset="-34"/>
              <a:ea typeface="DengXian" panose="02010600030101010101" pitchFamily="2" charset="-122"/>
              <a:cs typeface="Angsana New" panose="02020603050405020304" pitchFamily="18" charset="-34"/>
            </a:endParaRPr>
          </a:p>
        </p:txBody>
      </p:sp>
      <p:sp>
        <p:nvSpPr>
          <p:cNvPr id="10" name="Content Placeholder 2">
            <a:extLst>
              <a:ext uri="{FF2B5EF4-FFF2-40B4-BE49-F238E27FC236}">
                <a16:creationId xmlns:a16="http://schemas.microsoft.com/office/drawing/2014/main" id="{B1A86B80-379B-BB92-60ED-61362826E42B}"/>
              </a:ext>
            </a:extLst>
          </p:cNvPr>
          <p:cNvSpPr txBox="1">
            <a:spLocks/>
          </p:cNvSpPr>
          <p:nvPr/>
        </p:nvSpPr>
        <p:spPr>
          <a:xfrm>
            <a:off x="3611947" y="2394059"/>
            <a:ext cx="4071243" cy="8788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kern="100" dirty="0">
                <a:latin typeface="Angsana New" panose="02020603050405020304" pitchFamily="18" charset="-34"/>
                <a:ea typeface="DengXian" panose="02010600030101010101" pitchFamily="2" charset="-122"/>
                <a:cs typeface="Angsana New" panose="02020603050405020304" pitchFamily="18" charset="-34"/>
              </a:rPr>
              <a:t>Quantifying the health and density of vegetation.</a:t>
            </a:r>
          </a:p>
          <a:p>
            <a:pPr marL="0" indent="0">
              <a:buFont typeface="Arial" panose="020B0604020202020204" pitchFamily="34" charset="0"/>
              <a:buNone/>
            </a:pPr>
            <a:r>
              <a:rPr lang="en-US" sz="2000" b="1" kern="100" dirty="0">
                <a:latin typeface="Angsana New" panose="02020603050405020304" pitchFamily="18" charset="-34"/>
                <a:ea typeface="DengXian" panose="02010600030101010101" pitchFamily="2" charset="-122"/>
                <a:cs typeface="Angsana New" panose="02020603050405020304" pitchFamily="18" charset="-34"/>
              </a:rPr>
              <a:t> </a:t>
            </a:r>
            <a:r>
              <a:rPr lang="en-US" sz="2000" b="1" i="0" dirty="0">
                <a:solidFill>
                  <a:srgbClr val="040C28"/>
                </a:solidFill>
                <a:effectLst/>
                <a:latin typeface="Angsana New" panose="02020603050405020304" pitchFamily="18" charset="-34"/>
                <a:cs typeface="Angsana New" panose="02020603050405020304" pitchFamily="18" charset="-34"/>
              </a:rPr>
              <a:t>NDVI = (Band 5 – Band 4) / (Band 5 + Band 4)</a:t>
            </a:r>
            <a:endParaRPr lang="en-US" sz="2000" b="1" kern="100" dirty="0">
              <a:latin typeface="Angsana New" panose="02020603050405020304" pitchFamily="18" charset="-34"/>
              <a:ea typeface="DengXian" panose="02010600030101010101" pitchFamily="2" charset="-122"/>
              <a:cs typeface="Angsana New" panose="02020603050405020304" pitchFamily="18" charset="-34"/>
            </a:endParaRPr>
          </a:p>
        </p:txBody>
      </p:sp>
      <p:pic>
        <p:nvPicPr>
          <p:cNvPr id="14" name="Picture 13" descr="A comparison of different trees&#10;&#10;Description automatically generated">
            <a:extLst>
              <a:ext uri="{FF2B5EF4-FFF2-40B4-BE49-F238E27FC236}">
                <a16:creationId xmlns:a16="http://schemas.microsoft.com/office/drawing/2014/main" id="{A1B2D462-CE61-A7CC-4C61-8BB09688EA74}"/>
              </a:ext>
            </a:extLst>
          </p:cNvPr>
          <p:cNvPicPr>
            <a:picLocks noChangeAspect="1"/>
          </p:cNvPicPr>
          <p:nvPr/>
        </p:nvPicPr>
        <p:blipFill>
          <a:blip r:embed="rId3"/>
          <a:stretch>
            <a:fillRect/>
          </a:stretch>
        </p:blipFill>
        <p:spPr>
          <a:xfrm>
            <a:off x="7734057" y="1476359"/>
            <a:ext cx="4219232" cy="2370600"/>
          </a:xfrm>
          <a:prstGeom prst="rect">
            <a:avLst/>
          </a:prstGeom>
        </p:spPr>
      </p:pic>
      <p:sp>
        <p:nvSpPr>
          <p:cNvPr id="15" name="Content Placeholder 2">
            <a:extLst>
              <a:ext uri="{FF2B5EF4-FFF2-40B4-BE49-F238E27FC236}">
                <a16:creationId xmlns:a16="http://schemas.microsoft.com/office/drawing/2014/main" id="{75DF07DA-BBAF-ED28-F335-4F9A16BCF613}"/>
              </a:ext>
            </a:extLst>
          </p:cNvPr>
          <p:cNvSpPr txBox="1">
            <a:spLocks/>
          </p:cNvSpPr>
          <p:nvPr/>
        </p:nvSpPr>
        <p:spPr>
          <a:xfrm>
            <a:off x="3627396" y="3352849"/>
            <a:ext cx="4234213" cy="120762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40C28"/>
                </a:solidFill>
                <a:latin typeface="Angsana New" panose="02020603050405020304" pitchFamily="18" charset="-34"/>
                <a:cs typeface="Angsana New" panose="02020603050405020304" pitchFamily="18" charset="-34"/>
              </a:rPr>
              <a:t>C</a:t>
            </a:r>
            <a:r>
              <a:rPr lang="en-US" sz="2000" b="1" i="0" dirty="0">
                <a:solidFill>
                  <a:srgbClr val="040C28"/>
                </a:solidFill>
                <a:effectLst/>
                <a:latin typeface="Angsana New" panose="02020603050405020304" pitchFamily="18" charset="-34"/>
                <a:cs typeface="Angsana New" panose="02020603050405020304" pitchFamily="18" charset="-34"/>
              </a:rPr>
              <a:t>orrect NDVI </a:t>
            </a:r>
            <a:r>
              <a:rPr lang="en-US" sz="2000" b="0" i="0" dirty="0">
                <a:solidFill>
                  <a:srgbClr val="040C28"/>
                </a:solidFill>
                <a:effectLst/>
                <a:latin typeface="Angsana New" panose="02020603050405020304" pitchFamily="18" charset="-34"/>
                <a:cs typeface="Angsana New" panose="02020603050405020304" pitchFamily="18" charset="-34"/>
              </a:rPr>
              <a:t>for the influence of soil brightness in areas where vegetative cover is low</a:t>
            </a:r>
          </a:p>
          <a:p>
            <a:pPr marL="0" indent="0">
              <a:buFont typeface="Arial" panose="020B0604020202020204" pitchFamily="34" charset="0"/>
              <a:buNone/>
            </a:pPr>
            <a:r>
              <a:rPr lang="en-US" sz="2000" b="1" i="0" dirty="0">
                <a:solidFill>
                  <a:srgbClr val="171717"/>
                </a:solidFill>
                <a:effectLst/>
                <a:latin typeface="Angsana New" panose="02020603050405020304" pitchFamily="18" charset="-34"/>
                <a:cs typeface="Angsana New" panose="02020603050405020304" pitchFamily="18" charset="-34"/>
              </a:rPr>
              <a:t>SAVI = ((Band 5 – Band 4) / (Band 5 + Band 4 + 0.5)) * (1.5)</a:t>
            </a:r>
            <a:endParaRPr lang="en-US" b="1" kern="100" dirty="0">
              <a:latin typeface="Angsana New" panose="02020603050405020304" pitchFamily="18" charset="-34"/>
              <a:ea typeface="DengXian" panose="02010600030101010101" pitchFamily="2" charset="-122"/>
              <a:cs typeface="Angsana New" panose="02020603050405020304" pitchFamily="18" charset="-34"/>
            </a:endParaRPr>
          </a:p>
        </p:txBody>
      </p:sp>
      <p:sp>
        <p:nvSpPr>
          <p:cNvPr id="16" name="Content Placeholder 2">
            <a:extLst>
              <a:ext uri="{FF2B5EF4-FFF2-40B4-BE49-F238E27FC236}">
                <a16:creationId xmlns:a16="http://schemas.microsoft.com/office/drawing/2014/main" id="{39DF6EC6-30B7-2A86-B857-3361233E95D8}"/>
              </a:ext>
            </a:extLst>
          </p:cNvPr>
          <p:cNvSpPr txBox="1">
            <a:spLocks/>
          </p:cNvSpPr>
          <p:nvPr/>
        </p:nvSpPr>
        <p:spPr>
          <a:xfrm>
            <a:off x="3627396" y="4582252"/>
            <a:ext cx="6189976" cy="6819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kern="100" dirty="0">
                <a:latin typeface="Angsana New" panose="02020603050405020304" pitchFamily="18" charset="-34"/>
                <a:ea typeface="DengXian" panose="02010600030101010101" pitchFamily="2" charset="-122"/>
                <a:cs typeface="Angsana New" panose="02020603050405020304" pitchFamily="18" charset="-34"/>
              </a:rPr>
              <a:t>Derived from thermal band 10, and 11. </a:t>
            </a:r>
          </a:p>
        </p:txBody>
      </p:sp>
      <p:sp>
        <p:nvSpPr>
          <p:cNvPr id="17" name="Content Placeholder 2">
            <a:extLst>
              <a:ext uri="{FF2B5EF4-FFF2-40B4-BE49-F238E27FC236}">
                <a16:creationId xmlns:a16="http://schemas.microsoft.com/office/drawing/2014/main" id="{FF5F44A9-5C3B-8564-6A15-810B32C122CB}"/>
              </a:ext>
            </a:extLst>
          </p:cNvPr>
          <p:cNvSpPr txBox="1">
            <a:spLocks/>
          </p:cNvSpPr>
          <p:nvPr/>
        </p:nvSpPr>
        <p:spPr>
          <a:xfrm>
            <a:off x="3627398" y="5119649"/>
            <a:ext cx="3986431" cy="11982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i="0" dirty="0">
                <a:solidFill>
                  <a:srgbClr val="171717"/>
                </a:solidFill>
                <a:effectLst/>
                <a:latin typeface="Angsana New" panose="02020603050405020304" pitchFamily="18" charset="-34"/>
                <a:cs typeface="Angsana New" panose="02020603050405020304" pitchFamily="18" charset="-34"/>
              </a:rPr>
              <a:t>Correct NDVI </a:t>
            </a:r>
            <a:r>
              <a:rPr lang="en-US" sz="2000" b="0" i="0" dirty="0">
                <a:solidFill>
                  <a:srgbClr val="171717"/>
                </a:solidFill>
                <a:effectLst/>
                <a:latin typeface="Angsana New" panose="02020603050405020304" pitchFamily="18" charset="-34"/>
                <a:cs typeface="Angsana New" panose="02020603050405020304" pitchFamily="18" charset="-34"/>
              </a:rPr>
              <a:t>for some atmospheric conditions and canopy background noise</a:t>
            </a:r>
          </a:p>
          <a:p>
            <a:pPr marL="0" indent="0">
              <a:buFont typeface="Arial" panose="020B0604020202020204" pitchFamily="34" charset="0"/>
              <a:buNone/>
            </a:pPr>
            <a:r>
              <a:rPr lang="en-US" sz="2000" b="1" i="0" dirty="0">
                <a:solidFill>
                  <a:srgbClr val="040C28"/>
                </a:solidFill>
                <a:effectLst/>
                <a:latin typeface="Angsana New" panose="02020603050405020304" pitchFamily="18" charset="-34"/>
                <a:cs typeface="Angsana New" panose="02020603050405020304" pitchFamily="18" charset="-34"/>
              </a:rPr>
              <a:t>EVI = 2.5 * ((Band 5 – Band 4) / (Band 5 + 6 * Band 4 – 7.5 * Band 2 + 1))</a:t>
            </a:r>
            <a:endParaRPr lang="en-US" sz="2000" b="1" kern="100" dirty="0">
              <a:latin typeface="Angsana New" panose="02020603050405020304" pitchFamily="18" charset="-34"/>
              <a:ea typeface="DengXian" panose="02010600030101010101" pitchFamily="2" charset="-122"/>
              <a:cs typeface="Angsana New" panose="02020603050405020304" pitchFamily="18" charset="-34"/>
            </a:endParaRPr>
          </a:p>
        </p:txBody>
      </p:sp>
      <p:pic>
        <p:nvPicPr>
          <p:cNvPr id="19" name="Picture 18" descr="A green and red map&#10;&#10;Description automatically generated with medium confidence">
            <a:extLst>
              <a:ext uri="{FF2B5EF4-FFF2-40B4-BE49-F238E27FC236}">
                <a16:creationId xmlns:a16="http://schemas.microsoft.com/office/drawing/2014/main" id="{3475094E-9761-84BD-694E-C8F4688D67F0}"/>
              </a:ext>
            </a:extLst>
          </p:cNvPr>
          <p:cNvPicPr>
            <a:picLocks noChangeAspect="1"/>
          </p:cNvPicPr>
          <p:nvPr/>
        </p:nvPicPr>
        <p:blipFill>
          <a:blip r:embed="rId4"/>
          <a:stretch>
            <a:fillRect/>
          </a:stretch>
        </p:blipFill>
        <p:spPr>
          <a:xfrm>
            <a:off x="7775081" y="4148295"/>
            <a:ext cx="4264737" cy="1550813"/>
          </a:xfrm>
          <a:prstGeom prst="rect">
            <a:avLst/>
          </a:prstGeom>
        </p:spPr>
      </p:pic>
    </p:spTree>
    <p:extLst>
      <p:ext uri="{BB962C8B-B14F-4D97-AF65-F5344CB8AC3E}">
        <p14:creationId xmlns:p14="http://schemas.microsoft.com/office/powerpoint/2010/main" val="2466038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EC5CBF-46CC-920B-98AA-192667C53820}"/>
              </a:ext>
            </a:extLst>
          </p:cNvPr>
          <p:cNvSpPr/>
          <p:nvPr/>
        </p:nvSpPr>
        <p:spPr>
          <a:xfrm rot="5400000">
            <a:off x="56568" y="528253"/>
            <a:ext cx="511333" cy="624467"/>
          </a:xfrm>
          <a:prstGeom prst="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A13A4F5-00EE-5846-41E0-AF32F6606693}"/>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Input</a:t>
            </a:r>
            <a:r>
              <a:rPr lang="zh-CN" altLang="en-US" sz="3600" b="1" dirty="0">
                <a:latin typeface="Angsana New" panose="02020603050405020304" pitchFamily="18" charset="-34"/>
                <a:cs typeface="Angsana New" panose="02020603050405020304" pitchFamily="18" charset="-34"/>
              </a:rPr>
              <a:t> </a:t>
            </a:r>
            <a:r>
              <a:rPr lang="en-US" altLang="zh-CN" sz="3600" b="1" dirty="0">
                <a:latin typeface="Angsana New" panose="02020603050405020304" pitchFamily="18" charset="-34"/>
                <a:cs typeface="Angsana New" panose="02020603050405020304" pitchFamily="18" charset="-34"/>
              </a:rPr>
              <a:t>Variables and Transformations</a:t>
            </a:r>
            <a:endParaRPr lang="en-US" sz="3600" b="1" dirty="0">
              <a:latin typeface="Angsana New" panose="02020603050405020304" pitchFamily="18" charset="-34"/>
              <a:cs typeface="Angsana New" panose="02020603050405020304" pitchFamily="18" charset="-34"/>
            </a:endParaRPr>
          </a:p>
        </p:txBody>
      </p:sp>
      <p:pic>
        <p:nvPicPr>
          <p:cNvPr id="7" name="Picture 6" descr="A diagram of a system&#10;&#10;Description automatically generated">
            <a:extLst>
              <a:ext uri="{FF2B5EF4-FFF2-40B4-BE49-F238E27FC236}">
                <a16:creationId xmlns:a16="http://schemas.microsoft.com/office/drawing/2014/main" id="{2CA07845-266C-3A06-0233-0589A5C788EE}"/>
              </a:ext>
            </a:extLst>
          </p:cNvPr>
          <p:cNvPicPr>
            <a:picLocks noChangeAspect="1"/>
          </p:cNvPicPr>
          <p:nvPr/>
        </p:nvPicPr>
        <p:blipFill>
          <a:blip r:embed="rId2"/>
          <a:stretch>
            <a:fillRect/>
          </a:stretch>
        </p:blipFill>
        <p:spPr>
          <a:xfrm>
            <a:off x="189570" y="1289122"/>
            <a:ext cx="5096108" cy="4888656"/>
          </a:xfrm>
          <a:prstGeom prst="rect">
            <a:avLst/>
          </a:prstGeom>
        </p:spPr>
      </p:pic>
      <p:pic>
        <p:nvPicPr>
          <p:cNvPr id="8" name="Picture 7" descr="A diagram of a diagram&#10;&#10;Description automatically generated">
            <a:extLst>
              <a:ext uri="{FF2B5EF4-FFF2-40B4-BE49-F238E27FC236}">
                <a16:creationId xmlns:a16="http://schemas.microsoft.com/office/drawing/2014/main" id="{7358BE87-E7F5-B404-8DB4-0FB089FF5621}"/>
              </a:ext>
            </a:extLst>
          </p:cNvPr>
          <p:cNvPicPr>
            <a:picLocks noChangeAspect="1"/>
          </p:cNvPicPr>
          <p:nvPr/>
        </p:nvPicPr>
        <p:blipFill>
          <a:blip r:embed="rId3"/>
          <a:stretch>
            <a:fillRect/>
          </a:stretch>
        </p:blipFill>
        <p:spPr>
          <a:xfrm>
            <a:off x="0" y="1251254"/>
            <a:ext cx="3519872" cy="5021926"/>
          </a:xfrm>
          <a:prstGeom prst="rect">
            <a:avLst/>
          </a:prstGeom>
        </p:spPr>
      </p:pic>
      <p:pic>
        <p:nvPicPr>
          <p:cNvPr id="11" name="Picture 10" descr="A mathematical equation with black text&#10;&#10;Description automatically generated">
            <a:extLst>
              <a:ext uri="{FF2B5EF4-FFF2-40B4-BE49-F238E27FC236}">
                <a16:creationId xmlns:a16="http://schemas.microsoft.com/office/drawing/2014/main" id="{646049C1-A17F-801C-F39E-5C50FD8C9A23}"/>
              </a:ext>
            </a:extLst>
          </p:cNvPr>
          <p:cNvPicPr>
            <a:picLocks noChangeAspect="1"/>
          </p:cNvPicPr>
          <p:nvPr/>
        </p:nvPicPr>
        <p:blipFill>
          <a:blip r:embed="rId4"/>
          <a:stretch>
            <a:fillRect/>
          </a:stretch>
        </p:blipFill>
        <p:spPr>
          <a:xfrm>
            <a:off x="5882268" y="4482865"/>
            <a:ext cx="3530600" cy="1257300"/>
          </a:xfrm>
          <a:prstGeom prst="rect">
            <a:avLst/>
          </a:prstGeom>
        </p:spPr>
      </p:pic>
      <p:sp>
        <p:nvSpPr>
          <p:cNvPr id="12" name="Content Placeholder 2">
            <a:extLst>
              <a:ext uri="{FF2B5EF4-FFF2-40B4-BE49-F238E27FC236}">
                <a16:creationId xmlns:a16="http://schemas.microsoft.com/office/drawing/2014/main" id="{851CAC44-C59A-29A1-2AE2-957D649522D9}"/>
              </a:ext>
            </a:extLst>
          </p:cNvPr>
          <p:cNvSpPr txBox="1">
            <a:spLocks/>
          </p:cNvSpPr>
          <p:nvPr/>
        </p:nvSpPr>
        <p:spPr>
          <a:xfrm>
            <a:off x="5702477" y="3132745"/>
            <a:ext cx="5096108" cy="1461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0D0D0D"/>
                </a:solidFill>
                <a:latin typeface="Angsana New" panose="02020603050405020304" pitchFamily="18" charset="-34"/>
                <a:cs typeface="Angsana New" panose="02020603050405020304" pitchFamily="18" charset="-34"/>
              </a:rPr>
              <a:t>T</a:t>
            </a:r>
            <a:r>
              <a:rPr lang="en-US" b="0" i="0" dirty="0">
                <a:solidFill>
                  <a:srgbClr val="0D0D0D"/>
                </a:solidFill>
                <a:effectLst/>
                <a:latin typeface="Angsana New" panose="02020603050405020304" pitchFamily="18" charset="-34"/>
                <a:cs typeface="Angsana New" panose="02020603050405020304" pitchFamily="18" charset="-34"/>
              </a:rPr>
              <a:t>ranslate the brightness temperature measurements from remote sensing instruments into meaningful temperature values for the land surface.</a:t>
            </a:r>
            <a:endParaRPr lang="en-US" kern="100" dirty="0">
              <a:latin typeface="Angsana New" panose="02020603050405020304" pitchFamily="18" charset="-34"/>
              <a:ea typeface="DengXian" panose="02010600030101010101" pitchFamily="2" charset="-122"/>
              <a:cs typeface="Angsana New" panose="02020603050405020304" pitchFamily="18" charset="-34"/>
            </a:endParaRPr>
          </a:p>
        </p:txBody>
      </p:sp>
    </p:spTree>
    <p:extLst>
      <p:ext uri="{BB962C8B-B14F-4D97-AF65-F5344CB8AC3E}">
        <p14:creationId xmlns:p14="http://schemas.microsoft.com/office/powerpoint/2010/main" val="2264796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7152A7-44ED-5713-9F4D-FFF2D287308A}"/>
              </a:ext>
            </a:extLst>
          </p:cNvPr>
          <p:cNvSpPr/>
          <p:nvPr/>
        </p:nvSpPr>
        <p:spPr>
          <a:xfrm rot="5400000">
            <a:off x="56568" y="528253"/>
            <a:ext cx="511333" cy="624467"/>
          </a:xfrm>
          <a:prstGeom prst="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359E0513-5659-8BAF-7BD0-15B48DF086C1}"/>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Input</a:t>
            </a:r>
            <a:r>
              <a:rPr lang="zh-CN" altLang="en-US" sz="3600" b="1" dirty="0">
                <a:latin typeface="Angsana New" panose="02020603050405020304" pitchFamily="18" charset="-34"/>
                <a:cs typeface="Angsana New" panose="02020603050405020304" pitchFamily="18" charset="-34"/>
              </a:rPr>
              <a:t> </a:t>
            </a:r>
            <a:r>
              <a:rPr lang="en-US" altLang="zh-CN" sz="3600" b="1" dirty="0">
                <a:latin typeface="Angsana New" panose="02020603050405020304" pitchFamily="18" charset="-34"/>
                <a:cs typeface="Angsana New" panose="02020603050405020304" pitchFamily="18" charset="-34"/>
              </a:rPr>
              <a:t>Variables and Transformations</a:t>
            </a:r>
            <a:endParaRPr lang="en-US" sz="3600" b="1" dirty="0">
              <a:latin typeface="Angsana New" panose="02020603050405020304" pitchFamily="18" charset="-34"/>
              <a:cs typeface="Angsana New" panose="02020603050405020304" pitchFamily="18" charset="-34"/>
            </a:endParaRPr>
          </a:p>
        </p:txBody>
      </p:sp>
      <p:pic>
        <p:nvPicPr>
          <p:cNvPr id="9" name="Picture 8" descr="A diagram of a hospital discharge&#10;&#10;Description automatically generated">
            <a:extLst>
              <a:ext uri="{FF2B5EF4-FFF2-40B4-BE49-F238E27FC236}">
                <a16:creationId xmlns:a16="http://schemas.microsoft.com/office/drawing/2014/main" id="{6F28F8DE-0E22-D0E4-BE5F-D371C76C5BFB}"/>
              </a:ext>
            </a:extLst>
          </p:cNvPr>
          <p:cNvPicPr>
            <a:picLocks noChangeAspect="1"/>
          </p:cNvPicPr>
          <p:nvPr/>
        </p:nvPicPr>
        <p:blipFill>
          <a:blip r:embed="rId2"/>
          <a:stretch>
            <a:fillRect/>
          </a:stretch>
        </p:blipFill>
        <p:spPr>
          <a:xfrm>
            <a:off x="624468" y="2486720"/>
            <a:ext cx="6253253" cy="2536593"/>
          </a:xfrm>
          <a:prstGeom prst="rect">
            <a:avLst/>
          </a:prstGeom>
        </p:spPr>
      </p:pic>
      <p:sp>
        <p:nvSpPr>
          <p:cNvPr id="10" name="Content Placeholder 2">
            <a:extLst>
              <a:ext uri="{FF2B5EF4-FFF2-40B4-BE49-F238E27FC236}">
                <a16:creationId xmlns:a16="http://schemas.microsoft.com/office/drawing/2014/main" id="{301FE66B-019C-ED69-CC65-85CA08DF08ED}"/>
              </a:ext>
            </a:extLst>
          </p:cNvPr>
          <p:cNvSpPr txBox="1">
            <a:spLocks/>
          </p:cNvSpPr>
          <p:nvPr/>
        </p:nvSpPr>
        <p:spPr>
          <a:xfrm>
            <a:off x="7095892" y="2943175"/>
            <a:ext cx="4471640" cy="1461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kern="100" dirty="0">
                <a:latin typeface="Angsana New" panose="02020603050405020304" pitchFamily="18" charset="-34"/>
                <a:ea typeface="DengXian" panose="02010600030101010101" pitchFamily="2" charset="-122"/>
                <a:cs typeface="Angsana New" panose="02020603050405020304" pitchFamily="18" charset="-34"/>
              </a:rPr>
              <a:t>For</a:t>
            </a:r>
            <a:r>
              <a:rPr lang="zh-CN" altLang="en-US" kern="100" dirty="0">
                <a:latin typeface="Angsana New" panose="02020603050405020304" pitchFamily="18" charset="-34"/>
                <a:ea typeface="DengXian" panose="02010600030101010101" pitchFamily="2" charset="-122"/>
                <a:cs typeface="Angsana New" panose="02020603050405020304" pitchFamily="18" charset="-34"/>
              </a:rPr>
              <a:t> </a:t>
            </a:r>
            <a:r>
              <a:rPr lang="en-US" altLang="zh-CN" kern="100" dirty="0">
                <a:latin typeface="Angsana New" panose="02020603050405020304" pitchFamily="18" charset="-34"/>
                <a:ea typeface="DengXian" panose="02010600030101010101" pitchFamily="2" charset="-122"/>
                <a:cs typeface="Angsana New" panose="02020603050405020304" pitchFamily="18" charset="-34"/>
              </a:rPr>
              <a:t>consistency and availability of matched data, group data by trimester. </a:t>
            </a:r>
          </a:p>
          <a:p>
            <a:pPr marL="0" indent="0">
              <a:buFont typeface="Arial" panose="020B0604020202020204" pitchFamily="34" charset="0"/>
              <a:buNone/>
            </a:pPr>
            <a:r>
              <a:rPr lang="en-US" kern="100" dirty="0">
                <a:latin typeface="Angsana New" panose="02020603050405020304" pitchFamily="18" charset="-34"/>
                <a:ea typeface="DengXian" panose="02010600030101010101" pitchFamily="2" charset="-122"/>
                <a:cs typeface="Angsana New" panose="02020603050405020304" pitchFamily="18" charset="-34"/>
              </a:rPr>
              <a:t>Meaning that each year have 4 groups. </a:t>
            </a:r>
          </a:p>
        </p:txBody>
      </p:sp>
    </p:spTree>
    <p:extLst>
      <p:ext uri="{BB962C8B-B14F-4D97-AF65-F5344CB8AC3E}">
        <p14:creationId xmlns:p14="http://schemas.microsoft.com/office/powerpoint/2010/main" val="1952713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any&#10;&#10;Description automatically generated">
            <a:extLst>
              <a:ext uri="{FF2B5EF4-FFF2-40B4-BE49-F238E27FC236}">
                <a16:creationId xmlns:a16="http://schemas.microsoft.com/office/drawing/2014/main" id="{0950F65F-9199-6662-9496-FEA0261B6DB8}"/>
              </a:ext>
            </a:extLst>
          </p:cNvPr>
          <p:cNvPicPr>
            <a:picLocks noChangeAspect="1"/>
          </p:cNvPicPr>
          <p:nvPr/>
        </p:nvPicPr>
        <p:blipFill>
          <a:blip r:embed="rId2"/>
          <a:stretch>
            <a:fillRect/>
          </a:stretch>
        </p:blipFill>
        <p:spPr>
          <a:xfrm>
            <a:off x="630974" y="508352"/>
            <a:ext cx="11189319" cy="6349648"/>
          </a:xfrm>
          <a:prstGeom prst="rect">
            <a:avLst/>
          </a:prstGeom>
        </p:spPr>
      </p:pic>
      <p:sp>
        <p:nvSpPr>
          <p:cNvPr id="2" name="Title 1">
            <a:extLst>
              <a:ext uri="{FF2B5EF4-FFF2-40B4-BE49-F238E27FC236}">
                <a16:creationId xmlns:a16="http://schemas.microsoft.com/office/drawing/2014/main" id="{8E161455-0A16-9626-36E2-10937E38C804}"/>
              </a:ext>
            </a:extLst>
          </p:cNvPr>
          <p:cNvSpPr>
            <a:spLocks noGrp="1"/>
          </p:cNvSpPr>
          <p:nvPr>
            <p:ph type="title"/>
          </p:nvPr>
        </p:nvSpPr>
        <p:spPr>
          <a:xfrm>
            <a:off x="4647270" y="6282422"/>
            <a:ext cx="6913756" cy="339142"/>
          </a:xfrm>
        </p:spPr>
        <p:txBody>
          <a:bodyPr>
            <a:noAutofit/>
          </a:bodyPr>
          <a:lstStyle/>
          <a:p>
            <a:pPr algn="r"/>
            <a:br>
              <a:rPr lang="en-US" sz="3200" b="1" dirty="0">
                <a:solidFill>
                  <a:schemeClr val="bg2">
                    <a:lumMod val="50000"/>
                  </a:schemeClr>
                </a:solidFill>
                <a:latin typeface="Angsana New" panose="02020603050405020304" pitchFamily="18" charset="-34"/>
                <a:cs typeface="Angsana New" panose="02020603050405020304" pitchFamily="18" charset="-34"/>
              </a:rPr>
            </a:br>
            <a:r>
              <a:rPr lang="en-US" sz="3200" b="1" dirty="0">
                <a:solidFill>
                  <a:schemeClr val="bg2">
                    <a:lumMod val="50000"/>
                  </a:schemeClr>
                </a:solidFill>
                <a:latin typeface="Angsana New" panose="02020603050405020304" pitchFamily="18" charset="-34"/>
                <a:cs typeface="Angsana New" panose="02020603050405020304" pitchFamily="18" charset="-34"/>
              </a:rPr>
              <a:t>Workflow of Alvarez-Mendoza, </a:t>
            </a:r>
            <a:r>
              <a:rPr lang="en-US" sz="3200" b="1" dirty="0" err="1">
                <a:solidFill>
                  <a:schemeClr val="bg2">
                    <a:lumMod val="50000"/>
                  </a:schemeClr>
                </a:solidFill>
                <a:latin typeface="Angsana New" panose="02020603050405020304" pitchFamily="18" charset="-34"/>
                <a:cs typeface="Angsana New" panose="02020603050405020304" pitchFamily="18" charset="-34"/>
              </a:rPr>
              <a:t>et.al</a:t>
            </a:r>
            <a:r>
              <a:rPr lang="en-US" sz="3200" b="1" dirty="0">
                <a:solidFill>
                  <a:schemeClr val="bg2">
                    <a:lumMod val="50000"/>
                  </a:schemeClr>
                </a:solidFill>
                <a:latin typeface="Angsana New" panose="02020603050405020304" pitchFamily="18" charset="-34"/>
                <a:cs typeface="Angsana New" panose="02020603050405020304" pitchFamily="18" charset="-34"/>
              </a:rPr>
              <a:t> (2020)</a:t>
            </a:r>
            <a:br>
              <a:rPr lang="en-US" sz="3200" b="1" dirty="0">
                <a:solidFill>
                  <a:schemeClr val="bg2">
                    <a:lumMod val="50000"/>
                  </a:schemeClr>
                </a:solidFill>
                <a:latin typeface="Angsana New" panose="02020603050405020304" pitchFamily="18" charset="-34"/>
                <a:cs typeface="Angsana New" panose="02020603050405020304" pitchFamily="18" charset="-34"/>
              </a:rPr>
            </a:br>
            <a:endParaRPr lang="en-US" sz="3200" dirty="0">
              <a:solidFill>
                <a:schemeClr val="bg2">
                  <a:lumMod val="50000"/>
                </a:schemeClr>
              </a:solidFill>
            </a:endParaRPr>
          </a:p>
        </p:txBody>
      </p:sp>
      <p:sp>
        <p:nvSpPr>
          <p:cNvPr id="6" name="Rectangle 5">
            <a:extLst>
              <a:ext uri="{FF2B5EF4-FFF2-40B4-BE49-F238E27FC236}">
                <a16:creationId xmlns:a16="http://schemas.microsoft.com/office/drawing/2014/main" id="{E83A53CC-AE63-1596-A683-6A064C18C61F}"/>
              </a:ext>
            </a:extLst>
          </p:cNvPr>
          <p:cNvSpPr/>
          <p:nvPr/>
        </p:nvSpPr>
        <p:spPr>
          <a:xfrm rot="5400000">
            <a:off x="11661270" y="6120890"/>
            <a:ext cx="511333" cy="624467"/>
          </a:xfrm>
          <a:prstGeom prst="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C08DEE8-F84E-6197-2646-1A7D243E1E8F}"/>
              </a:ext>
            </a:extLst>
          </p:cNvPr>
          <p:cNvSpPr/>
          <p:nvPr/>
        </p:nvSpPr>
        <p:spPr>
          <a:xfrm>
            <a:off x="4545280" y="590882"/>
            <a:ext cx="4877499" cy="658055"/>
          </a:xfrm>
          <a:prstGeom prst="rect">
            <a:avLst/>
          </a:prstGeom>
          <a:noFill/>
          <a:ln w="28575">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A88CE5FC-5CD5-E1EC-8B79-F5460F6E0EE0}"/>
              </a:ext>
            </a:extLst>
          </p:cNvPr>
          <p:cNvSpPr>
            <a:spLocks noGrp="1"/>
          </p:cNvSpPr>
          <p:nvPr>
            <p:ph idx="1"/>
          </p:nvPr>
        </p:nvSpPr>
        <p:spPr>
          <a:xfrm>
            <a:off x="5768660" y="249848"/>
            <a:ext cx="2765504" cy="355218"/>
          </a:xfrm>
        </p:spPr>
        <p:txBody>
          <a:bodyPr>
            <a:normAutofit fontScale="92500" lnSpcReduction="20000"/>
          </a:bodyPr>
          <a:lstStyle/>
          <a:p>
            <a:pPr marL="0" indent="0" algn="ctr">
              <a:buNone/>
            </a:pPr>
            <a:r>
              <a:rPr lang="en-US" sz="2400" b="1" dirty="0">
                <a:solidFill>
                  <a:srgbClr val="C00000"/>
                </a:solidFill>
                <a:latin typeface="Angsana New" panose="02020603050405020304" pitchFamily="18" charset="-34"/>
                <a:cs typeface="Angsana New" panose="02020603050405020304" pitchFamily="18" charset="-34"/>
              </a:rPr>
              <a:t>4. Geographic Transformation</a:t>
            </a:r>
          </a:p>
        </p:txBody>
      </p:sp>
    </p:spTree>
    <p:extLst>
      <p:ext uri="{BB962C8B-B14F-4D97-AF65-F5344CB8AC3E}">
        <p14:creationId xmlns:p14="http://schemas.microsoft.com/office/powerpoint/2010/main" val="2034676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737399-FB5A-9FCE-26A2-655C72EF642B}"/>
              </a:ext>
            </a:extLst>
          </p:cNvPr>
          <p:cNvSpPr/>
          <p:nvPr/>
        </p:nvSpPr>
        <p:spPr>
          <a:xfrm rot="5400000">
            <a:off x="56568" y="528253"/>
            <a:ext cx="511333" cy="624467"/>
          </a:xfrm>
          <a:prstGeom prst="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A9B3B03-2642-3EA7-930B-0E079A6EC3C0}"/>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Geographic Transformations</a:t>
            </a:r>
          </a:p>
        </p:txBody>
      </p:sp>
      <p:pic>
        <p:nvPicPr>
          <p:cNvPr id="7" name="Picture 6" descr="A yellow sign with black text&#10;&#10;Description automatically generated">
            <a:extLst>
              <a:ext uri="{FF2B5EF4-FFF2-40B4-BE49-F238E27FC236}">
                <a16:creationId xmlns:a16="http://schemas.microsoft.com/office/drawing/2014/main" id="{7364A70A-17DF-1729-9686-9AC42339C50C}"/>
              </a:ext>
            </a:extLst>
          </p:cNvPr>
          <p:cNvPicPr>
            <a:picLocks noChangeAspect="1"/>
          </p:cNvPicPr>
          <p:nvPr/>
        </p:nvPicPr>
        <p:blipFill>
          <a:blip r:embed="rId2"/>
          <a:stretch>
            <a:fillRect/>
          </a:stretch>
        </p:blipFill>
        <p:spPr>
          <a:xfrm>
            <a:off x="179351" y="1488794"/>
            <a:ext cx="7429500" cy="1016000"/>
          </a:xfrm>
          <a:prstGeom prst="rect">
            <a:avLst/>
          </a:prstGeom>
        </p:spPr>
      </p:pic>
      <p:pic>
        <p:nvPicPr>
          <p:cNvPr id="9" name="Picture 8" descr="A close-up of a diagram&#10;&#10;Description automatically generated">
            <a:extLst>
              <a:ext uri="{FF2B5EF4-FFF2-40B4-BE49-F238E27FC236}">
                <a16:creationId xmlns:a16="http://schemas.microsoft.com/office/drawing/2014/main" id="{9517E278-6136-E283-994F-4D4C3990EBB7}"/>
              </a:ext>
            </a:extLst>
          </p:cNvPr>
          <p:cNvPicPr>
            <a:picLocks noChangeAspect="1"/>
          </p:cNvPicPr>
          <p:nvPr/>
        </p:nvPicPr>
        <p:blipFill>
          <a:blip r:embed="rId3"/>
          <a:stretch>
            <a:fillRect/>
          </a:stretch>
        </p:blipFill>
        <p:spPr>
          <a:xfrm>
            <a:off x="3607929" y="3150787"/>
            <a:ext cx="3827567" cy="1656324"/>
          </a:xfrm>
          <a:prstGeom prst="rect">
            <a:avLst/>
          </a:prstGeom>
        </p:spPr>
      </p:pic>
      <p:sp>
        <p:nvSpPr>
          <p:cNvPr id="10" name="Content Placeholder 2">
            <a:extLst>
              <a:ext uri="{FF2B5EF4-FFF2-40B4-BE49-F238E27FC236}">
                <a16:creationId xmlns:a16="http://schemas.microsoft.com/office/drawing/2014/main" id="{DCF6762D-654F-844F-9C2C-E65D581B2D4B}"/>
              </a:ext>
            </a:extLst>
          </p:cNvPr>
          <p:cNvSpPr txBox="1">
            <a:spLocks/>
          </p:cNvSpPr>
          <p:nvPr/>
        </p:nvSpPr>
        <p:spPr>
          <a:xfrm>
            <a:off x="356839" y="2976306"/>
            <a:ext cx="3077736" cy="29003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Angsana New" panose="02020603050405020304" pitchFamily="18" charset="-34"/>
                <a:cs typeface="Angsana New" panose="02020603050405020304" pitchFamily="18" charset="-34"/>
              </a:rPr>
              <a:t>Generate polygons </a:t>
            </a:r>
            <a:r>
              <a:rPr lang="en-US" sz="2400" b="0" i="0" dirty="0">
                <a:effectLst/>
                <a:latin typeface="Angsana New" panose="02020603050405020304" pitchFamily="18" charset="-34"/>
                <a:cs typeface="Angsana New" panose="02020603050405020304" pitchFamily="18" charset="-34"/>
              </a:rPr>
              <a:t>from a set of sample points</a:t>
            </a:r>
            <a:r>
              <a:rPr lang="en-US" sz="2400" dirty="0">
                <a:latin typeface="Angsana New" panose="02020603050405020304" pitchFamily="18" charset="-34"/>
                <a:cs typeface="Angsana New" panose="02020603050405020304" pitchFamily="18" charset="-34"/>
              </a:rPr>
              <a:t> such that </a:t>
            </a:r>
            <a:r>
              <a:rPr lang="en-US" sz="2400" b="0" i="0" dirty="0">
                <a:effectLst/>
                <a:latin typeface="Angsana New" panose="02020603050405020304" pitchFamily="18" charset="-34"/>
                <a:cs typeface="Angsana New" panose="02020603050405020304" pitchFamily="18" charset="-34"/>
              </a:rPr>
              <a:t>any location inside the polygon is closer to that point than any of the other sample points. </a:t>
            </a:r>
          </a:p>
          <a:p>
            <a:pPr marL="0" indent="0">
              <a:buFont typeface="Arial" panose="020B0604020202020204" pitchFamily="34" charset="0"/>
              <a:buNone/>
            </a:pPr>
            <a:r>
              <a:rPr lang="en-US" sz="2400" kern="100" dirty="0">
                <a:latin typeface="Angsana New" panose="02020603050405020304" pitchFamily="18" charset="-34"/>
                <a:ea typeface="DengXian" panose="02010600030101010101" pitchFamily="2" charset="-122"/>
                <a:cs typeface="Angsana New" panose="02020603050405020304" pitchFamily="18" charset="-34"/>
              </a:rPr>
              <a:t>Fit polygons to the extent of study area</a:t>
            </a:r>
            <a:r>
              <a:rPr lang="en-US" kern="100" dirty="0">
                <a:latin typeface="Angsana New" panose="02020603050405020304" pitchFamily="18" charset="-34"/>
                <a:ea typeface="DengXian" panose="02010600030101010101" pitchFamily="2" charset="-122"/>
                <a:cs typeface="Angsana New" panose="02020603050405020304" pitchFamily="18" charset="-34"/>
              </a:rPr>
              <a:t>. </a:t>
            </a:r>
          </a:p>
        </p:txBody>
      </p:sp>
      <p:pic>
        <p:nvPicPr>
          <p:cNvPr id="12" name="Picture 11" descr="A map of a country&#10;&#10;Description automatically generated">
            <a:extLst>
              <a:ext uri="{FF2B5EF4-FFF2-40B4-BE49-F238E27FC236}">
                <a16:creationId xmlns:a16="http://schemas.microsoft.com/office/drawing/2014/main" id="{7E507A78-29E5-68A6-B15E-061A64E6A057}"/>
              </a:ext>
            </a:extLst>
          </p:cNvPr>
          <p:cNvPicPr>
            <a:picLocks noChangeAspect="1"/>
          </p:cNvPicPr>
          <p:nvPr/>
        </p:nvPicPr>
        <p:blipFill>
          <a:blip r:embed="rId4"/>
          <a:stretch>
            <a:fillRect/>
          </a:stretch>
        </p:blipFill>
        <p:spPr>
          <a:xfrm>
            <a:off x="7608851" y="1404937"/>
            <a:ext cx="4460486" cy="4355460"/>
          </a:xfrm>
          <a:prstGeom prst="rect">
            <a:avLst/>
          </a:prstGeom>
        </p:spPr>
      </p:pic>
      <p:sp>
        <p:nvSpPr>
          <p:cNvPr id="13" name="Content Placeholder 2">
            <a:extLst>
              <a:ext uri="{FF2B5EF4-FFF2-40B4-BE49-F238E27FC236}">
                <a16:creationId xmlns:a16="http://schemas.microsoft.com/office/drawing/2014/main" id="{56337203-9675-C477-E274-240CB098768C}"/>
              </a:ext>
            </a:extLst>
          </p:cNvPr>
          <p:cNvSpPr>
            <a:spLocks noGrp="1"/>
          </p:cNvSpPr>
          <p:nvPr>
            <p:ph idx="1"/>
          </p:nvPr>
        </p:nvSpPr>
        <p:spPr>
          <a:xfrm>
            <a:off x="8374564" y="1096153"/>
            <a:ext cx="2765504" cy="355218"/>
          </a:xfrm>
        </p:spPr>
        <p:txBody>
          <a:bodyPr>
            <a:normAutofit fontScale="92500" lnSpcReduction="20000"/>
          </a:bodyPr>
          <a:lstStyle/>
          <a:p>
            <a:pPr marL="0" indent="0" algn="ctr">
              <a:buNone/>
            </a:pPr>
            <a:r>
              <a:rPr lang="en-US" sz="2400" b="1" dirty="0">
                <a:latin typeface="Angsana New" panose="02020603050405020304" pitchFamily="18" charset="-34"/>
                <a:cs typeface="Angsana New" panose="02020603050405020304" pitchFamily="18" charset="-34"/>
              </a:rPr>
              <a:t>Study Area Extent</a:t>
            </a:r>
          </a:p>
        </p:txBody>
      </p:sp>
    </p:spTree>
    <p:extLst>
      <p:ext uri="{BB962C8B-B14F-4D97-AF65-F5344CB8AC3E}">
        <p14:creationId xmlns:p14="http://schemas.microsoft.com/office/powerpoint/2010/main" val="1562142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any&#10;&#10;Description automatically generated">
            <a:extLst>
              <a:ext uri="{FF2B5EF4-FFF2-40B4-BE49-F238E27FC236}">
                <a16:creationId xmlns:a16="http://schemas.microsoft.com/office/drawing/2014/main" id="{0950F65F-9199-6662-9496-FEA0261B6DB8}"/>
              </a:ext>
            </a:extLst>
          </p:cNvPr>
          <p:cNvPicPr>
            <a:picLocks noChangeAspect="1"/>
          </p:cNvPicPr>
          <p:nvPr/>
        </p:nvPicPr>
        <p:blipFill>
          <a:blip r:embed="rId2"/>
          <a:stretch>
            <a:fillRect/>
          </a:stretch>
        </p:blipFill>
        <p:spPr>
          <a:xfrm>
            <a:off x="630974" y="508352"/>
            <a:ext cx="11189319" cy="6349648"/>
          </a:xfrm>
          <a:prstGeom prst="rect">
            <a:avLst/>
          </a:prstGeom>
        </p:spPr>
      </p:pic>
      <p:sp>
        <p:nvSpPr>
          <p:cNvPr id="2" name="Title 1">
            <a:extLst>
              <a:ext uri="{FF2B5EF4-FFF2-40B4-BE49-F238E27FC236}">
                <a16:creationId xmlns:a16="http://schemas.microsoft.com/office/drawing/2014/main" id="{8E161455-0A16-9626-36E2-10937E38C804}"/>
              </a:ext>
            </a:extLst>
          </p:cNvPr>
          <p:cNvSpPr>
            <a:spLocks noGrp="1"/>
          </p:cNvSpPr>
          <p:nvPr>
            <p:ph type="title"/>
          </p:nvPr>
        </p:nvSpPr>
        <p:spPr>
          <a:xfrm>
            <a:off x="4647270" y="6282422"/>
            <a:ext cx="6913756" cy="339142"/>
          </a:xfrm>
        </p:spPr>
        <p:txBody>
          <a:bodyPr>
            <a:noAutofit/>
          </a:bodyPr>
          <a:lstStyle/>
          <a:p>
            <a:pPr algn="r"/>
            <a:br>
              <a:rPr lang="en-US" sz="3200" b="1" dirty="0">
                <a:solidFill>
                  <a:schemeClr val="bg2">
                    <a:lumMod val="50000"/>
                  </a:schemeClr>
                </a:solidFill>
                <a:latin typeface="Angsana New" panose="02020603050405020304" pitchFamily="18" charset="-34"/>
                <a:cs typeface="Angsana New" panose="02020603050405020304" pitchFamily="18" charset="-34"/>
              </a:rPr>
            </a:br>
            <a:r>
              <a:rPr lang="en-US" sz="3200" b="1" dirty="0">
                <a:solidFill>
                  <a:schemeClr val="bg2">
                    <a:lumMod val="50000"/>
                  </a:schemeClr>
                </a:solidFill>
                <a:latin typeface="Angsana New" panose="02020603050405020304" pitchFamily="18" charset="-34"/>
                <a:cs typeface="Angsana New" panose="02020603050405020304" pitchFamily="18" charset="-34"/>
              </a:rPr>
              <a:t>Workflow of Alvarez-Mendoza, </a:t>
            </a:r>
            <a:r>
              <a:rPr lang="en-US" sz="3200" b="1" dirty="0" err="1">
                <a:solidFill>
                  <a:schemeClr val="bg2">
                    <a:lumMod val="50000"/>
                  </a:schemeClr>
                </a:solidFill>
                <a:latin typeface="Angsana New" panose="02020603050405020304" pitchFamily="18" charset="-34"/>
                <a:cs typeface="Angsana New" panose="02020603050405020304" pitchFamily="18" charset="-34"/>
              </a:rPr>
              <a:t>et.al</a:t>
            </a:r>
            <a:r>
              <a:rPr lang="en-US" sz="3200" b="1" dirty="0">
                <a:solidFill>
                  <a:schemeClr val="bg2">
                    <a:lumMod val="50000"/>
                  </a:schemeClr>
                </a:solidFill>
                <a:latin typeface="Angsana New" panose="02020603050405020304" pitchFamily="18" charset="-34"/>
                <a:cs typeface="Angsana New" panose="02020603050405020304" pitchFamily="18" charset="-34"/>
              </a:rPr>
              <a:t> (2020)</a:t>
            </a:r>
            <a:br>
              <a:rPr lang="en-US" sz="3200" b="1" dirty="0">
                <a:solidFill>
                  <a:schemeClr val="bg2">
                    <a:lumMod val="50000"/>
                  </a:schemeClr>
                </a:solidFill>
                <a:latin typeface="Angsana New" panose="02020603050405020304" pitchFamily="18" charset="-34"/>
                <a:cs typeface="Angsana New" panose="02020603050405020304" pitchFamily="18" charset="-34"/>
              </a:rPr>
            </a:br>
            <a:endParaRPr lang="en-US" sz="3200" dirty="0">
              <a:solidFill>
                <a:schemeClr val="bg2">
                  <a:lumMod val="50000"/>
                </a:schemeClr>
              </a:solidFill>
            </a:endParaRPr>
          </a:p>
        </p:txBody>
      </p:sp>
      <p:sp>
        <p:nvSpPr>
          <p:cNvPr id="6" name="Rectangle 5">
            <a:extLst>
              <a:ext uri="{FF2B5EF4-FFF2-40B4-BE49-F238E27FC236}">
                <a16:creationId xmlns:a16="http://schemas.microsoft.com/office/drawing/2014/main" id="{E83A53CC-AE63-1596-A683-6A064C18C61F}"/>
              </a:ext>
            </a:extLst>
          </p:cNvPr>
          <p:cNvSpPr/>
          <p:nvPr/>
        </p:nvSpPr>
        <p:spPr>
          <a:xfrm rot="5400000">
            <a:off x="11661270" y="6120890"/>
            <a:ext cx="511333" cy="624467"/>
          </a:xfrm>
          <a:prstGeom prst="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C08DEE8-F84E-6197-2646-1A7D243E1E8F}"/>
              </a:ext>
            </a:extLst>
          </p:cNvPr>
          <p:cNvSpPr/>
          <p:nvPr/>
        </p:nvSpPr>
        <p:spPr>
          <a:xfrm flipV="1">
            <a:off x="4545281" y="3055433"/>
            <a:ext cx="3862740" cy="1003610"/>
          </a:xfrm>
          <a:prstGeom prst="rect">
            <a:avLst/>
          </a:prstGeom>
          <a:noFill/>
          <a:ln w="28575">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A88CE5FC-5CD5-E1EC-8B79-F5460F6E0EE0}"/>
              </a:ext>
            </a:extLst>
          </p:cNvPr>
          <p:cNvSpPr>
            <a:spLocks noGrp="1"/>
          </p:cNvSpPr>
          <p:nvPr>
            <p:ph idx="1"/>
          </p:nvPr>
        </p:nvSpPr>
        <p:spPr>
          <a:xfrm>
            <a:off x="5338644" y="2702475"/>
            <a:ext cx="2765504" cy="355218"/>
          </a:xfrm>
        </p:spPr>
        <p:txBody>
          <a:bodyPr>
            <a:normAutofit fontScale="92500" lnSpcReduction="20000"/>
          </a:bodyPr>
          <a:lstStyle/>
          <a:p>
            <a:pPr marL="0" indent="0" algn="ctr">
              <a:buNone/>
            </a:pPr>
            <a:r>
              <a:rPr lang="en-US" sz="2400" b="1" dirty="0">
                <a:solidFill>
                  <a:srgbClr val="C00000"/>
                </a:solidFill>
                <a:latin typeface="Angsana New" panose="02020603050405020304" pitchFamily="18" charset="-34"/>
                <a:cs typeface="Angsana New" panose="02020603050405020304" pitchFamily="18" charset="-34"/>
              </a:rPr>
              <a:t>5. Prepare Input Dataset</a:t>
            </a:r>
          </a:p>
        </p:txBody>
      </p:sp>
    </p:spTree>
    <p:extLst>
      <p:ext uri="{BB962C8B-B14F-4D97-AF65-F5344CB8AC3E}">
        <p14:creationId xmlns:p14="http://schemas.microsoft.com/office/powerpoint/2010/main" val="1622085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5E2E05-467C-51C7-7DEB-40D2794D030F}"/>
              </a:ext>
            </a:extLst>
          </p:cNvPr>
          <p:cNvSpPr/>
          <p:nvPr/>
        </p:nvSpPr>
        <p:spPr>
          <a:xfrm rot="5400000">
            <a:off x="56568" y="528253"/>
            <a:ext cx="511333" cy="624467"/>
          </a:xfrm>
          <a:prstGeom prst="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668BC193-7274-1DBA-720E-EDDF91E2FB9E}"/>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Prepare</a:t>
            </a:r>
            <a:r>
              <a:rPr lang="zh-CN" altLang="en-US" sz="3600" b="1" dirty="0">
                <a:latin typeface="Angsana New" panose="02020603050405020304" pitchFamily="18" charset="-34"/>
                <a:cs typeface="Angsana New" panose="02020603050405020304" pitchFamily="18" charset="-34"/>
              </a:rPr>
              <a:t> </a:t>
            </a:r>
            <a:r>
              <a:rPr lang="en-US" altLang="zh-CN" sz="3600" b="1" dirty="0">
                <a:latin typeface="Angsana New" panose="02020603050405020304" pitchFamily="18" charset="-34"/>
                <a:cs typeface="Angsana New" panose="02020603050405020304" pitchFamily="18" charset="-34"/>
              </a:rPr>
              <a:t>Input Dataset</a:t>
            </a:r>
            <a:endParaRPr lang="en-US" sz="3600" b="1" dirty="0">
              <a:latin typeface="Angsana New" panose="02020603050405020304" pitchFamily="18" charset="-34"/>
              <a:cs typeface="Angsana New" panose="02020603050405020304" pitchFamily="18" charset="-34"/>
            </a:endParaRPr>
          </a:p>
        </p:txBody>
      </p:sp>
      <p:pic>
        <p:nvPicPr>
          <p:cNvPr id="7" name="Picture 6" descr="A diagram of a diagram&#10;&#10;Description automatically generated">
            <a:extLst>
              <a:ext uri="{FF2B5EF4-FFF2-40B4-BE49-F238E27FC236}">
                <a16:creationId xmlns:a16="http://schemas.microsoft.com/office/drawing/2014/main" id="{9FEA90FB-2DD4-59FC-AFC3-AED8256BFC77}"/>
              </a:ext>
            </a:extLst>
          </p:cNvPr>
          <p:cNvPicPr>
            <a:picLocks noChangeAspect="1"/>
          </p:cNvPicPr>
          <p:nvPr/>
        </p:nvPicPr>
        <p:blipFill>
          <a:blip r:embed="rId2"/>
          <a:stretch>
            <a:fillRect/>
          </a:stretch>
        </p:blipFill>
        <p:spPr>
          <a:xfrm>
            <a:off x="1677949" y="2124152"/>
            <a:ext cx="6070600" cy="1739900"/>
          </a:xfrm>
          <a:prstGeom prst="rect">
            <a:avLst/>
          </a:prstGeom>
        </p:spPr>
      </p:pic>
      <p:sp>
        <p:nvSpPr>
          <p:cNvPr id="8" name="Content Placeholder 2">
            <a:extLst>
              <a:ext uri="{FF2B5EF4-FFF2-40B4-BE49-F238E27FC236}">
                <a16:creationId xmlns:a16="http://schemas.microsoft.com/office/drawing/2014/main" id="{C2BA5239-A7CD-DBBB-40C0-3ABB6088E724}"/>
              </a:ext>
            </a:extLst>
          </p:cNvPr>
          <p:cNvSpPr txBox="1">
            <a:spLocks/>
          </p:cNvSpPr>
          <p:nvPr/>
        </p:nvSpPr>
        <p:spPr>
          <a:xfrm>
            <a:off x="1677949" y="1431501"/>
            <a:ext cx="1605776" cy="78165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kern="100" dirty="0">
                <a:latin typeface="Angsana New" panose="02020603050405020304" pitchFamily="18" charset="-34"/>
                <a:ea typeface="DengXian" panose="02010600030101010101" pitchFamily="2" charset="-122"/>
                <a:cs typeface="Angsana New" panose="02020603050405020304" pitchFamily="18" charset="-34"/>
              </a:rPr>
              <a:t>AQMN</a:t>
            </a:r>
            <a:r>
              <a:rPr lang="zh-CN" altLang="en-US" kern="100" dirty="0">
                <a:latin typeface="Angsana New" panose="02020603050405020304" pitchFamily="18" charset="-34"/>
                <a:ea typeface="DengXian" panose="02010600030101010101" pitchFamily="2" charset="-122"/>
                <a:cs typeface="Angsana New" panose="02020603050405020304" pitchFamily="18" charset="-34"/>
              </a:rPr>
              <a:t> </a:t>
            </a:r>
            <a:r>
              <a:rPr lang="en-US" altLang="zh-CN" kern="100" dirty="0">
                <a:latin typeface="Angsana New" panose="02020603050405020304" pitchFamily="18" charset="-34"/>
                <a:ea typeface="DengXian" panose="02010600030101010101" pitchFamily="2" charset="-122"/>
                <a:cs typeface="Angsana New" panose="02020603050405020304" pitchFamily="18" charset="-34"/>
              </a:rPr>
              <a:t>Station</a:t>
            </a:r>
            <a:r>
              <a:rPr lang="zh-CN" altLang="en-US" kern="100" dirty="0">
                <a:latin typeface="Angsana New" panose="02020603050405020304" pitchFamily="18" charset="-34"/>
                <a:ea typeface="DengXian" panose="02010600030101010101" pitchFamily="2" charset="-122"/>
                <a:cs typeface="Angsana New" panose="02020603050405020304" pitchFamily="18" charset="-34"/>
              </a:rPr>
              <a:t> </a:t>
            </a:r>
            <a:r>
              <a:rPr lang="en-US" altLang="zh-CN" kern="100" dirty="0">
                <a:latin typeface="Angsana New" panose="02020603050405020304" pitchFamily="18" charset="-34"/>
                <a:ea typeface="DengXian" panose="02010600030101010101" pitchFamily="2" charset="-122"/>
                <a:cs typeface="Angsana New" panose="02020603050405020304" pitchFamily="18" charset="-34"/>
              </a:rPr>
              <a:t>Influence Area</a:t>
            </a:r>
          </a:p>
        </p:txBody>
      </p:sp>
      <p:sp>
        <p:nvSpPr>
          <p:cNvPr id="9" name="Content Placeholder 2">
            <a:extLst>
              <a:ext uri="{FF2B5EF4-FFF2-40B4-BE49-F238E27FC236}">
                <a16:creationId xmlns:a16="http://schemas.microsoft.com/office/drawing/2014/main" id="{B4CC1044-4A84-90C9-DE87-72D78ADA0465}"/>
              </a:ext>
            </a:extLst>
          </p:cNvPr>
          <p:cNvSpPr txBox="1">
            <a:spLocks/>
          </p:cNvSpPr>
          <p:nvPr/>
        </p:nvSpPr>
        <p:spPr>
          <a:xfrm>
            <a:off x="211254" y="2816597"/>
            <a:ext cx="1171497" cy="958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kern="100" dirty="0">
                <a:latin typeface="Angsana New" panose="02020603050405020304" pitchFamily="18" charset="-34"/>
                <a:ea typeface="DengXian" panose="02010600030101010101" pitchFamily="2" charset="-122"/>
                <a:cs typeface="Angsana New" panose="02020603050405020304" pitchFamily="18" charset="-34"/>
              </a:rPr>
              <a:t>Processed Data</a:t>
            </a:r>
          </a:p>
        </p:txBody>
      </p:sp>
      <p:sp>
        <p:nvSpPr>
          <p:cNvPr id="11" name="Content Placeholder 2">
            <a:extLst>
              <a:ext uri="{FF2B5EF4-FFF2-40B4-BE49-F238E27FC236}">
                <a16:creationId xmlns:a16="http://schemas.microsoft.com/office/drawing/2014/main" id="{0A48DEFE-3141-F97A-6B2C-A957E2BC6621}"/>
              </a:ext>
            </a:extLst>
          </p:cNvPr>
          <p:cNvSpPr txBox="1">
            <a:spLocks/>
          </p:cNvSpPr>
          <p:nvPr/>
        </p:nvSpPr>
        <p:spPr>
          <a:xfrm>
            <a:off x="1677949" y="3985651"/>
            <a:ext cx="4014440" cy="2881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EE538"/>
              </a:buClr>
              <a:buFont typeface="Wingdings" pitchFamily="2" charset="2"/>
              <a:buChar char="§"/>
            </a:pPr>
            <a:r>
              <a:rPr lang="en-US" altLang="zh-CN" sz="2400" dirty="0">
                <a:latin typeface="Angsana New" panose="02020603050405020304" pitchFamily="18" charset="-34"/>
                <a:cs typeface="Angsana New" panose="02020603050405020304" pitchFamily="18" charset="-34"/>
              </a:rPr>
              <a:t>For</a:t>
            </a:r>
            <a:r>
              <a:rPr lang="zh-CN" altLang="en-US" sz="2400" dirty="0">
                <a:latin typeface="Angsana New" panose="02020603050405020304" pitchFamily="18" charset="-34"/>
                <a:cs typeface="Angsana New" panose="02020603050405020304" pitchFamily="18" charset="-34"/>
              </a:rPr>
              <a:t> </a:t>
            </a:r>
            <a:r>
              <a:rPr lang="en-US" altLang="zh-CN" sz="2400" dirty="0">
                <a:latin typeface="Angsana New" panose="02020603050405020304" pitchFamily="18" charset="-34"/>
                <a:cs typeface="Angsana New" panose="02020603050405020304" pitchFamily="18" charset="-34"/>
              </a:rPr>
              <a:t>air</a:t>
            </a:r>
            <a:r>
              <a:rPr lang="zh-CN" altLang="en-US" sz="2400" dirty="0">
                <a:latin typeface="Angsana New" panose="02020603050405020304" pitchFamily="18" charset="-34"/>
                <a:cs typeface="Angsana New" panose="02020603050405020304" pitchFamily="18" charset="-34"/>
              </a:rPr>
              <a:t> </a:t>
            </a:r>
            <a:r>
              <a:rPr lang="en-US" altLang="zh-CN" sz="2400" dirty="0">
                <a:latin typeface="Angsana New" panose="02020603050405020304" pitchFamily="18" charset="-34"/>
                <a:cs typeface="Angsana New" panose="02020603050405020304" pitchFamily="18" charset="-34"/>
              </a:rPr>
              <a:t>quality</a:t>
            </a:r>
            <a:r>
              <a:rPr lang="zh-CN" altLang="en-US" sz="2400" dirty="0">
                <a:latin typeface="Angsana New" panose="02020603050405020304" pitchFamily="18" charset="-34"/>
                <a:cs typeface="Angsana New" panose="02020603050405020304" pitchFamily="18" charset="-34"/>
              </a:rPr>
              <a:t> </a:t>
            </a:r>
            <a:r>
              <a:rPr lang="en-US" altLang="zh-CN" sz="2400" dirty="0">
                <a:latin typeface="Angsana New" panose="02020603050405020304" pitchFamily="18" charset="-34"/>
                <a:cs typeface="Angsana New" panose="02020603050405020304" pitchFamily="18" charset="-34"/>
              </a:rPr>
              <a:t>and</a:t>
            </a:r>
            <a:r>
              <a:rPr lang="zh-CN" altLang="en-US" sz="2400" dirty="0">
                <a:latin typeface="Angsana New" panose="02020603050405020304" pitchFamily="18" charset="-34"/>
                <a:cs typeface="Angsana New" panose="02020603050405020304" pitchFamily="18" charset="-34"/>
              </a:rPr>
              <a:t> </a:t>
            </a:r>
            <a:r>
              <a:rPr lang="en-US" altLang="zh-CN" sz="2400" dirty="0">
                <a:latin typeface="Angsana New" panose="02020603050405020304" pitchFamily="18" charset="-34"/>
                <a:cs typeface="Angsana New" panose="02020603050405020304" pitchFamily="18" charset="-34"/>
              </a:rPr>
              <a:t>environmental</a:t>
            </a:r>
            <a:r>
              <a:rPr lang="zh-CN" altLang="en-US" sz="2400" dirty="0">
                <a:latin typeface="Angsana New" panose="02020603050405020304" pitchFamily="18" charset="-34"/>
                <a:cs typeface="Angsana New" panose="02020603050405020304" pitchFamily="18" charset="-34"/>
              </a:rPr>
              <a:t> </a:t>
            </a:r>
            <a:r>
              <a:rPr lang="en-US" altLang="zh-CN" sz="2400" dirty="0">
                <a:latin typeface="Angsana New" panose="02020603050405020304" pitchFamily="18" charset="-34"/>
                <a:cs typeface="Angsana New" panose="02020603050405020304" pitchFamily="18" charset="-34"/>
              </a:rPr>
              <a:t>variables,</a:t>
            </a:r>
            <a:r>
              <a:rPr lang="zh-CN" altLang="en-US" sz="2400" dirty="0">
                <a:latin typeface="Angsana New" panose="02020603050405020304" pitchFamily="18" charset="-34"/>
                <a:cs typeface="Angsana New" panose="02020603050405020304" pitchFamily="18" charset="-34"/>
              </a:rPr>
              <a:t> </a:t>
            </a:r>
            <a:r>
              <a:rPr lang="en-US" altLang="zh-CN" sz="2400" dirty="0">
                <a:latin typeface="Angsana New" panose="02020603050405020304" pitchFamily="18" charset="-34"/>
                <a:cs typeface="Angsana New" panose="02020603050405020304" pitchFamily="18" charset="-34"/>
              </a:rPr>
              <a:t>c</a:t>
            </a:r>
            <a:r>
              <a:rPr lang="en-US" sz="2400" dirty="0">
                <a:effectLst/>
                <a:latin typeface="Angsana New" panose="02020603050405020304" pitchFamily="18" charset="-34"/>
                <a:cs typeface="Angsana New" panose="02020603050405020304" pitchFamily="18" charset="-34"/>
              </a:rPr>
              <a:t>ompute a mask of each AQMN area with each 30-m raster variable</a:t>
            </a:r>
            <a:r>
              <a:rPr lang="en-US" altLang="ja-JP" sz="2400" dirty="0">
                <a:effectLst/>
                <a:latin typeface="Angsana New" panose="02020603050405020304" pitchFamily="18" charset="-34"/>
                <a:cs typeface="Angsana New" panose="02020603050405020304" pitchFamily="18" charset="-34"/>
              </a:rPr>
              <a:t>.</a:t>
            </a:r>
            <a:r>
              <a:rPr lang="zh-CN" altLang="en-US" sz="2400" dirty="0">
                <a:effectLst/>
                <a:latin typeface="Angsana New" panose="02020603050405020304" pitchFamily="18" charset="-34"/>
                <a:cs typeface="Angsana New" panose="02020603050405020304" pitchFamily="18" charset="-34"/>
              </a:rPr>
              <a:t> </a:t>
            </a:r>
            <a:r>
              <a:rPr lang="en-US" sz="2400" dirty="0">
                <a:latin typeface="Angsana New" panose="02020603050405020304" pitchFamily="18" charset="-34"/>
                <a:cs typeface="Angsana New" panose="02020603050405020304" pitchFamily="18" charset="-34"/>
              </a:rPr>
              <a:t>T</a:t>
            </a:r>
            <a:r>
              <a:rPr lang="en-US" sz="2400" dirty="0">
                <a:effectLst/>
                <a:latin typeface="Angsana New" panose="02020603050405020304" pitchFamily="18" charset="-34"/>
                <a:cs typeface="Angsana New" panose="02020603050405020304" pitchFamily="18" charset="-34"/>
              </a:rPr>
              <a:t>he median pixel value to each AQMN area was estimated. </a:t>
            </a:r>
          </a:p>
          <a:p>
            <a:pPr>
              <a:buClr>
                <a:srgbClr val="FEE538"/>
              </a:buClr>
              <a:buFont typeface="Wingdings" pitchFamily="2" charset="2"/>
              <a:buChar char="§"/>
            </a:pPr>
            <a:r>
              <a:rPr lang="en-US" altLang="zh-CN" sz="2400" kern="100" dirty="0">
                <a:latin typeface="Angsana New" panose="02020603050405020304" pitchFamily="18" charset="-34"/>
                <a:ea typeface="DengXian" panose="02010600030101010101" pitchFamily="2" charset="-122"/>
                <a:cs typeface="Angsana New" panose="02020603050405020304" pitchFamily="18" charset="-34"/>
              </a:rPr>
              <a:t>For</a:t>
            </a:r>
            <a:r>
              <a:rPr lang="zh-CN" altLang="en-US" sz="2400" kern="100" dirty="0">
                <a:latin typeface="Angsana New" panose="02020603050405020304" pitchFamily="18" charset="-34"/>
                <a:ea typeface="DengXian" panose="02010600030101010101" pitchFamily="2" charset="-122"/>
                <a:cs typeface="Angsana New" panose="02020603050405020304" pitchFamily="18" charset="-34"/>
              </a:rPr>
              <a:t> </a:t>
            </a:r>
            <a:r>
              <a:rPr lang="en-US" altLang="zh-CN" sz="2400" kern="100" dirty="0">
                <a:latin typeface="Angsana New" panose="02020603050405020304" pitchFamily="18" charset="-34"/>
                <a:ea typeface="DengXian" panose="02010600030101010101" pitchFamily="2" charset="-122"/>
                <a:cs typeface="Angsana New" panose="02020603050405020304" pitchFamily="18" charset="-34"/>
              </a:rPr>
              <a:t>hospital</a:t>
            </a:r>
            <a:r>
              <a:rPr lang="zh-CN" altLang="en-US" sz="2400" kern="100" dirty="0">
                <a:latin typeface="Angsana New" panose="02020603050405020304" pitchFamily="18" charset="-34"/>
                <a:ea typeface="DengXian" panose="02010600030101010101" pitchFamily="2" charset="-122"/>
                <a:cs typeface="Angsana New" panose="02020603050405020304" pitchFamily="18" charset="-34"/>
              </a:rPr>
              <a:t> </a:t>
            </a:r>
            <a:r>
              <a:rPr lang="en-US" altLang="zh-CN" sz="2400" kern="100" dirty="0">
                <a:latin typeface="Angsana New" panose="02020603050405020304" pitchFamily="18" charset="-34"/>
                <a:ea typeface="DengXian" panose="02010600030101010101" pitchFamily="2" charset="-122"/>
                <a:cs typeface="Angsana New" panose="02020603050405020304" pitchFamily="18" charset="-34"/>
              </a:rPr>
              <a:t>discharge,</a:t>
            </a:r>
            <a:r>
              <a:rPr lang="zh-CN" altLang="en-US" sz="2400" kern="100" dirty="0">
                <a:latin typeface="Angsana New" panose="02020603050405020304" pitchFamily="18" charset="-34"/>
                <a:ea typeface="DengXian" panose="02010600030101010101" pitchFamily="2" charset="-122"/>
                <a:cs typeface="Angsana New" panose="02020603050405020304" pitchFamily="18" charset="-34"/>
              </a:rPr>
              <a:t> </a:t>
            </a:r>
            <a:r>
              <a:rPr lang="en-US" altLang="zh-CN" sz="2400" kern="100" dirty="0">
                <a:latin typeface="Angsana New" panose="02020603050405020304" pitchFamily="18" charset="-34"/>
                <a:ea typeface="DengXian" panose="02010600030101010101" pitchFamily="2" charset="-122"/>
                <a:cs typeface="Angsana New" panose="02020603050405020304" pitchFamily="18" charset="-34"/>
              </a:rPr>
              <a:t>a summary of it in each AQMN area of influence is computed for each trimester of each year. </a:t>
            </a:r>
          </a:p>
          <a:p>
            <a:pPr marL="0" indent="0">
              <a:buNone/>
            </a:pPr>
            <a:endParaRPr lang="en-US" kern="100" dirty="0">
              <a:latin typeface="Angsana New" panose="02020603050405020304" pitchFamily="18" charset="-34"/>
              <a:ea typeface="DengXian" panose="02010600030101010101" pitchFamily="2" charset="-122"/>
              <a:cs typeface="Angsana New" panose="02020603050405020304" pitchFamily="18" charset="-34"/>
            </a:endParaRPr>
          </a:p>
        </p:txBody>
      </p:sp>
      <p:sp>
        <p:nvSpPr>
          <p:cNvPr id="12" name="Content Placeholder 2">
            <a:extLst>
              <a:ext uri="{FF2B5EF4-FFF2-40B4-BE49-F238E27FC236}">
                <a16:creationId xmlns:a16="http://schemas.microsoft.com/office/drawing/2014/main" id="{169EF7EF-050C-2C20-6B66-378F6C70A7F3}"/>
              </a:ext>
            </a:extLst>
          </p:cNvPr>
          <p:cNvSpPr txBox="1">
            <a:spLocks/>
          </p:cNvSpPr>
          <p:nvPr/>
        </p:nvSpPr>
        <p:spPr>
          <a:xfrm>
            <a:off x="7748549" y="2666402"/>
            <a:ext cx="3738757" cy="1319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D0D0D"/>
                </a:solidFill>
                <a:latin typeface="Angsana New" panose="02020603050405020304" pitchFamily="18" charset="-34"/>
                <a:cs typeface="Angsana New" panose="02020603050405020304" pitchFamily="18" charset="-34"/>
              </a:rPr>
              <a:t>D</a:t>
            </a:r>
            <a:r>
              <a:rPr lang="en-US" sz="2400" b="0" i="0" dirty="0">
                <a:solidFill>
                  <a:srgbClr val="0D0D0D"/>
                </a:solidFill>
                <a:effectLst/>
                <a:latin typeface="Angsana New" panose="02020603050405020304" pitchFamily="18" charset="-34"/>
                <a:cs typeface="Angsana New" panose="02020603050405020304" pitchFamily="18" charset="-34"/>
              </a:rPr>
              <a:t>ecide which statistical model is the best fit for a given set of data. </a:t>
            </a:r>
          </a:p>
          <a:p>
            <a:pPr marL="0" indent="0">
              <a:buNone/>
            </a:pPr>
            <a:r>
              <a:rPr lang="en-US" sz="2400" kern="100" dirty="0">
                <a:solidFill>
                  <a:srgbClr val="0D0D0D"/>
                </a:solidFill>
                <a:latin typeface="Angsana New" panose="02020603050405020304" pitchFamily="18" charset="-34"/>
                <a:ea typeface="DengXian" panose="02010600030101010101" pitchFamily="2" charset="-122"/>
                <a:cs typeface="Angsana New" panose="02020603050405020304" pitchFamily="18" charset="-34"/>
              </a:rPr>
              <a:t>Dimensionality Reduction</a:t>
            </a:r>
            <a:endParaRPr lang="en-US" sz="2400" kern="100" dirty="0">
              <a:latin typeface="Angsana New" panose="02020603050405020304" pitchFamily="18" charset="-34"/>
              <a:ea typeface="DengXian" panose="02010600030101010101" pitchFamily="2" charset="-122"/>
              <a:cs typeface="Angsana New" panose="02020603050405020304" pitchFamily="18" charset="-34"/>
            </a:endParaRPr>
          </a:p>
        </p:txBody>
      </p:sp>
      <p:sp>
        <p:nvSpPr>
          <p:cNvPr id="13" name="Rectangle 12">
            <a:extLst>
              <a:ext uri="{FF2B5EF4-FFF2-40B4-BE49-F238E27FC236}">
                <a16:creationId xmlns:a16="http://schemas.microsoft.com/office/drawing/2014/main" id="{FF5AA0D5-9395-3391-F1F6-E3B0AC6FF245}"/>
              </a:ext>
            </a:extLst>
          </p:cNvPr>
          <p:cNvSpPr/>
          <p:nvPr/>
        </p:nvSpPr>
        <p:spPr>
          <a:xfrm>
            <a:off x="8828049" y="4846635"/>
            <a:ext cx="2914186" cy="1598770"/>
          </a:xfrm>
          <a:prstGeom prst="rect">
            <a:avLst/>
          </a:prstGeom>
          <a:noFill/>
          <a:ln w="28575">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250EDB62-EA76-1D9D-0658-236E76B8AE94}"/>
              </a:ext>
            </a:extLst>
          </p:cNvPr>
          <p:cNvSpPr txBox="1">
            <a:spLocks/>
          </p:cNvSpPr>
          <p:nvPr/>
        </p:nvSpPr>
        <p:spPr>
          <a:xfrm>
            <a:off x="8883030" y="4986395"/>
            <a:ext cx="2804223" cy="1319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162 Observations</a:t>
            </a:r>
            <a:r>
              <a:rPr lang="zh-CN" altLang="en-US" sz="19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 </a:t>
            </a:r>
            <a:r>
              <a:rPr lang="en-US" altLang="zh-CN" sz="19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(due to missing data)</a:t>
            </a:r>
            <a:endParaRPr lang="en-US" sz="19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endParaRPr>
          </a:p>
          <a:p>
            <a:pPr marL="0" indent="0">
              <a:buNone/>
            </a:pPr>
            <a:r>
              <a:rPr lang="en-US" sz="19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24 variables</a:t>
            </a:r>
          </a:p>
          <a:p>
            <a:pPr marL="0" indent="0">
              <a:buNone/>
            </a:pPr>
            <a:r>
              <a:rPr lang="en-US" sz="19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10 predictors in model</a:t>
            </a:r>
            <a:endParaRPr lang="en-US"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endParaRPr>
          </a:p>
        </p:txBody>
      </p:sp>
    </p:spTree>
    <p:extLst>
      <p:ext uri="{BB962C8B-B14F-4D97-AF65-F5344CB8AC3E}">
        <p14:creationId xmlns:p14="http://schemas.microsoft.com/office/powerpoint/2010/main" val="3648763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any&#10;&#10;Description automatically generated">
            <a:extLst>
              <a:ext uri="{FF2B5EF4-FFF2-40B4-BE49-F238E27FC236}">
                <a16:creationId xmlns:a16="http://schemas.microsoft.com/office/drawing/2014/main" id="{0950F65F-9199-6662-9496-FEA0261B6DB8}"/>
              </a:ext>
            </a:extLst>
          </p:cNvPr>
          <p:cNvPicPr>
            <a:picLocks noChangeAspect="1"/>
          </p:cNvPicPr>
          <p:nvPr/>
        </p:nvPicPr>
        <p:blipFill>
          <a:blip r:embed="rId2"/>
          <a:stretch>
            <a:fillRect/>
          </a:stretch>
        </p:blipFill>
        <p:spPr>
          <a:xfrm>
            <a:off x="630974" y="508352"/>
            <a:ext cx="11189319" cy="6349648"/>
          </a:xfrm>
          <a:prstGeom prst="rect">
            <a:avLst/>
          </a:prstGeom>
        </p:spPr>
      </p:pic>
      <p:sp>
        <p:nvSpPr>
          <p:cNvPr id="2" name="Title 1">
            <a:extLst>
              <a:ext uri="{FF2B5EF4-FFF2-40B4-BE49-F238E27FC236}">
                <a16:creationId xmlns:a16="http://schemas.microsoft.com/office/drawing/2014/main" id="{8E161455-0A16-9626-36E2-10937E38C804}"/>
              </a:ext>
            </a:extLst>
          </p:cNvPr>
          <p:cNvSpPr>
            <a:spLocks noGrp="1"/>
          </p:cNvSpPr>
          <p:nvPr>
            <p:ph type="title"/>
          </p:nvPr>
        </p:nvSpPr>
        <p:spPr>
          <a:xfrm>
            <a:off x="4647270" y="6282422"/>
            <a:ext cx="6913756" cy="339142"/>
          </a:xfrm>
        </p:spPr>
        <p:txBody>
          <a:bodyPr>
            <a:noAutofit/>
          </a:bodyPr>
          <a:lstStyle/>
          <a:p>
            <a:pPr algn="r"/>
            <a:br>
              <a:rPr lang="en-US" sz="3200" b="1" dirty="0">
                <a:solidFill>
                  <a:schemeClr val="bg2">
                    <a:lumMod val="50000"/>
                  </a:schemeClr>
                </a:solidFill>
                <a:latin typeface="Angsana New" panose="02020603050405020304" pitchFamily="18" charset="-34"/>
                <a:cs typeface="Angsana New" panose="02020603050405020304" pitchFamily="18" charset="-34"/>
              </a:rPr>
            </a:br>
            <a:r>
              <a:rPr lang="en-US" sz="3200" b="1" dirty="0">
                <a:solidFill>
                  <a:schemeClr val="bg2">
                    <a:lumMod val="50000"/>
                  </a:schemeClr>
                </a:solidFill>
                <a:latin typeface="Angsana New" panose="02020603050405020304" pitchFamily="18" charset="-34"/>
                <a:cs typeface="Angsana New" panose="02020603050405020304" pitchFamily="18" charset="-34"/>
              </a:rPr>
              <a:t>Workflow of Alvarez-Mendoza, </a:t>
            </a:r>
            <a:r>
              <a:rPr lang="en-US" sz="3200" b="1" dirty="0" err="1">
                <a:solidFill>
                  <a:schemeClr val="bg2">
                    <a:lumMod val="50000"/>
                  </a:schemeClr>
                </a:solidFill>
                <a:latin typeface="Angsana New" panose="02020603050405020304" pitchFamily="18" charset="-34"/>
                <a:cs typeface="Angsana New" panose="02020603050405020304" pitchFamily="18" charset="-34"/>
              </a:rPr>
              <a:t>et.al</a:t>
            </a:r>
            <a:r>
              <a:rPr lang="en-US" sz="3200" b="1" dirty="0">
                <a:solidFill>
                  <a:schemeClr val="bg2">
                    <a:lumMod val="50000"/>
                  </a:schemeClr>
                </a:solidFill>
                <a:latin typeface="Angsana New" panose="02020603050405020304" pitchFamily="18" charset="-34"/>
                <a:cs typeface="Angsana New" panose="02020603050405020304" pitchFamily="18" charset="-34"/>
              </a:rPr>
              <a:t> (2020)</a:t>
            </a:r>
            <a:br>
              <a:rPr lang="en-US" sz="3200" b="1" dirty="0">
                <a:solidFill>
                  <a:schemeClr val="bg2">
                    <a:lumMod val="50000"/>
                  </a:schemeClr>
                </a:solidFill>
                <a:latin typeface="Angsana New" panose="02020603050405020304" pitchFamily="18" charset="-34"/>
                <a:cs typeface="Angsana New" panose="02020603050405020304" pitchFamily="18" charset="-34"/>
              </a:rPr>
            </a:br>
            <a:endParaRPr lang="en-US" sz="3200" dirty="0">
              <a:solidFill>
                <a:schemeClr val="bg2">
                  <a:lumMod val="50000"/>
                </a:schemeClr>
              </a:solidFill>
            </a:endParaRPr>
          </a:p>
        </p:txBody>
      </p:sp>
      <p:sp>
        <p:nvSpPr>
          <p:cNvPr id="6" name="Rectangle 5">
            <a:extLst>
              <a:ext uri="{FF2B5EF4-FFF2-40B4-BE49-F238E27FC236}">
                <a16:creationId xmlns:a16="http://schemas.microsoft.com/office/drawing/2014/main" id="{E83A53CC-AE63-1596-A683-6A064C18C61F}"/>
              </a:ext>
            </a:extLst>
          </p:cNvPr>
          <p:cNvSpPr/>
          <p:nvPr/>
        </p:nvSpPr>
        <p:spPr>
          <a:xfrm rot="5400000">
            <a:off x="11661270" y="6120890"/>
            <a:ext cx="511333" cy="624467"/>
          </a:xfrm>
          <a:prstGeom prst="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C08DEE8-F84E-6197-2646-1A7D243E1E8F}"/>
              </a:ext>
            </a:extLst>
          </p:cNvPr>
          <p:cNvSpPr/>
          <p:nvPr/>
        </p:nvSpPr>
        <p:spPr>
          <a:xfrm flipH="1" flipV="1">
            <a:off x="8408021" y="2397512"/>
            <a:ext cx="3412272" cy="3779945"/>
          </a:xfrm>
          <a:prstGeom prst="rect">
            <a:avLst/>
          </a:prstGeom>
          <a:noFill/>
          <a:ln w="28575">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A88CE5FC-5CD5-E1EC-8B79-F5460F6E0EE0}"/>
              </a:ext>
            </a:extLst>
          </p:cNvPr>
          <p:cNvSpPr>
            <a:spLocks noGrp="1"/>
          </p:cNvSpPr>
          <p:nvPr>
            <p:ph idx="1"/>
          </p:nvPr>
        </p:nvSpPr>
        <p:spPr>
          <a:xfrm>
            <a:off x="8940488" y="2042294"/>
            <a:ext cx="2765504" cy="355218"/>
          </a:xfrm>
        </p:spPr>
        <p:txBody>
          <a:bodyPr>
            <a:normAutofit fontScale="92500" lnSpcReduction="20000"/>
          </a:bodyPr>
          <a:lstStyle/>
          <a:p>
            <a:pPr marL="0" indent="0" algn="ctr">
              <a:buNone/>
            </a:pPr>
            <a:r>
              <a:rPr lang="en-US" sz="2400" b="1" dirty="0">
                <a:solidFill>
                  <a:srgbClr val="C00000"/>
                </a:solidFill>
                <a:latin typeface="Angsana New" panose="02020603050405020304" pitchFamily="18" charset="-34"/>
                <a:cs typeface="Angsana New" panose="02020603050405020304" pitchFamily="18" charset="-34"/>
              </a:rPr>
              <a:t>6. Compute and Validate Model</a:t>
            </a:r>
          </a:p>
        </p:txBody>
      </p:sp>
    </p:spTree>
    <p:extLst>
      <p:ext uri="{BB962C8B-B14F-4D97-AF65-F5344CB8AC3E}">
        <p14:creationId xmlns:p14="http://schemas.microsoft.com/office/powerpoint/2010/main" val="3359925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D2636-6823-17B9-BC17-C14BFBF2D40C}"/>
              </a:ext>
            </a:extLst>
          </p:cNvPr>
          <p:cNvSpPr>
            <a:spLocks noGrp="1"/>
          </p:cNvSpPr>
          <p:nvPr>
            <p:ph type="title"/>
          </p:nvPr>
        </p:nvSpPr>
        <p:spPr>
          <a:xfrm>
            <a:off x="624468" y="439040"/>
            <a:ext cx="9625361" cy="794602"/>
          </a:xfrm>
        </p:spPr>
        <p:txBody>
          <a:bodyPr>
            <a:normAutofit/>
          </a:bodyPr>
          <a:lstStyle/>
          <a:p>
            <a:r>
              <a:rPr lang="en-US" sz="3600" b="1" dirty="0">
                <a:solidFill>
                  <a:schemeClr val="bg2">
                    <a:lumMod val="25000"/>
                  </a:schemeClr>
                </a:solidFill>
                <a:latin typeface="Angsana New" panose="02020603050405020304" pitchFamily="18" charset="-34"/>
                <a:cs typeface="Angsana New" panose="02020603050405020304" pitchFamily="18" charset="-34"/>
              </a:rPr>
              <a:t>Motivations for MLT in Public Health Research</a:t>
            </a:r>
          </a:p>
        </p:txBody>
      </p:sp>
      <p:sp>
        <p:nvSpPr>
          <p:cNvPr id="3" name="Content Placeholder 2">
            <a:extLst>
              <a:ext uri="{FF2B5EF4-FFF2-40B4-BE49-F238E27FC236}">
                <a16:creationId xmlns:a16="http://schemas.microsoft.com/office/drawing/2014/main" id="{793875A0-2BCC-F008-C198-F332E60702E1}"/>
              </a:ext>
            </a:extLst>
          </p:cNvPr>
          <p:cNvSpPr>
            <a:spLocks noGrp="1"/>
          </p:cNvSpPr>
          <p:nvPr>
            <p:ph idx="1"/>
          </p:nvPr>
        </p:nvSpPr>
        <p:spPr>
          <a:xfrm>
            <a:off x="602166" y="1237786"/>
            <a:ext cx="3433173" cy="4783873"/>
          </a:xfrm>
        </p:spPr>
        <p:txBody>
          <a:bodyPr>
            <a:normAutofit/>
          </a:bodyPr>
          <a:lstStyle/>
          <a:p>
            <a:pPr marL="0" indent="0">
              <a:buNone/>
            </a:pPr>
            <a:endParaRPr lang="en-US" sz="3000" dirty="0">
              <a:latin typeface="Angsana New" panose="02020603050405020304" pitchFamily="18" charset="-34"/>
              <a:cs typeface="Angsana New" panose="02020603050405020304" pitchFamily="18" charset="-34"/>
            </a:endParaRPr>
          </a:p>
          <a:p>
            <a:pPr>
              <a:buClr>
                <a:schemeClr val="accent4"/>
              </a:buClr>
              <a:buSzPct val="100000"/>
              <a:buFont typeface="Wingdings" pitchFamily="2" charset="2"/>
              <a:buChar char="§"/>
            </a:pPr>
            <a:r>
              <a:rPr lang="en-US" sz="3000" b="1" dirty="0">
                <a:latin typeface="Angsana New" panose="02020603050405020304" pitchFamily="18" charset="-34"/>
                <a:cs typeface="Angsana New" panose="02020603050405020304" pitchFamily="18" charset="-34"/>
              </a:rPr>
              <a:t>Enhance</a:t>
            </a:r>
            <a:r>
              <a:rPr lang="en-US" sz="3000" dirty="0">
                <a:latin typeface="Angsana New" panose="02020603050405020304" pitchFamily="18" charset="-34"/>
                <a:cs typeface="Angsana New" panose="02020603050405020304" pitchFamily="18" charset="-34"/>
              </a:rPr>
              <a:t> the accuracy of disease prediction and early detection</a:t>
            </a:r>
          </a:p>
          <a:p>
            <a:pPr>
              <a:buClr>
                <a:schemeClr val="accent4"/>
              </a:buClr>
              <a:buSzPct val="100000"/>
              <a:buFont typeface="Wingdings" pitchFamily="2" charset="2"/>
              <a:buChar char="§"/>
            </a:pPr>
            <a:r>
              <a:rPr lang="en-US" sz="3000" b="1" dirty="0">
                <a:latin typeface="Angsana New" panose="02020603050405020304" pitchFamily="18" charset="-34"/>
                <a:cs typeface="Angsana New" panose="02020603050405020304" pitchFamily="18" charset="-34"/>
              </a:rPr>
              <a:t>Improve</a:t>
            </a:r>
            <a:r>
              <a:rPr lang="en-US" sz="3000" dirty="0">
                <a:latin typeface="Angsana New" panose="02020603050405020304" pitchFamily="18" charset="-34"/>
                <a:cs typeface="Angsana New" panose="02020603050405020304" pitchFamily="18" charset="-34"/>
              </a:rPr>
              <a:t> the efficiency of healthcare resource allocation</a:t>
            </a:r>
          </a:p>
          <a:p>
            <a:pPr>
              <a:buClr>
                <a:schemeClr val="accent4"/>
              </a:buClr>
              <a:buSzPct val="100000"/>
              <a:buFont typeface="Wingdings" pitchFamily="2" charset="2"/>
              <a:buChar char="§"/>
            </a:pPr>
            <a:r>
              <a:rPr lang="en-US" sz="3000" b="1" dirty="0">
                <a:latin typeface="Angsana New" panose="02020603050405020304" pitchFamily="18" charset="-34"/>
                <a:cs typeface="Angsana New" panose="02020603050405020304" pitchFamily="18" charset="-34"/>
              </a:rPr>
              <a:t>Enable</a:t>
            </a:r>
            <a:r>
              <a:rPr lang="en-US" sz="3000" dirty="0">
                <a:latin typeface="Angsana New" panose="02020603050405020304" pitchFamily="18" charset="-34"/>
                <a:cs typeface="Angsana New" panose="02020603050405020304" pitchFamily="18" charset="-34"/>
              </a:rPr>
              <a:t> the development of personalized treatment plans</a:t>
            </a:r>
          </a:p>
        </p:txBody>
      </p:sp>
      <p:sp>
        <p:nvSpPr>
          <p:cNvPr id="4" name="Rectangle 3">
            <a:extLst>
              <a:ext uri="{FF2B5EF4-FFF2-40B4-BE49-F238E27FC236}">
                <a16:creationId xmlns:a16="http://schemas.microsoft.com/office/drawing/2014/main" id="{4789F4A6-9DF5-27FC-A86C-32EC1FD23FE1}"/>
              </a:ext>
            </a:extLst>
          </p:cNvPr>
          <p:cNvSpPr/>
          <p:nvPr/>
        </p:nvSpPr>
        <p:spPr>
          <a:xfrm rot="5400000">
            <a:off x="56568" y="528253"/>
            <a:ext cx="511333" cy="624467"/>
          </a:xfrm>
          <a:prstGeom prst="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medical article&#10;&#10;Description automatically generated">
            <a:extLst>
              <a:ext uri="{FF2B5EF4-FFF2-40B4-BE49-F238E27FC236}">
                <a16:creationId xmlns:a16="http://schemas.microsoft.com/office/drawing/2014/main" id="{DE1B804F-7C27-B292-F1F2-AAA90F5B3F15}"/>
              </a:ext>
            </a:extLst>
          </p:cNvPr>
          <p:cNvPicPr>
            <a:picLocks noChangeAspect="1"/>
          </p:cNvPicPr>
          <p:nvPr/>
        </p:nvPicPr>
        <p:blipFill rotWithShape="1">
          <a:blip r:embed="rId2"/>
          <a:srcRect l="-724" t="13193" r="17992" b="8382"/>
          <a:stretch/>
        </p:blipFill>
        <p:spPr>
          <a:xfrm>
            <a:off x="4057641" y="1796175"/>
            <a:ext cx="3830445" cy="3265650"/>
          </a:xfrm>
          <a:prstGeom prst="rect">
            <a:avLst/>
          </a:prstGeom>
        </p:spPr>
      </p:pic>
      <p:pic>
        <p:nvPicPr>
          <p:cNvPr id="12" name="Picture 11" descr="A close-up of a medical information&#10;&#10;Description automatically generated">
            <a:extLst>
              <a:ext uri="{FF2B5EF4-FFF2-40B4-BE49-F238E27FC236}">
                <a16:creationId xmlns:a16="http://schemas.microsoft.com/office/drawing/2014/main" id="{AAEB50C6-CE1F-8EF3-C857-D8B8F2BD85B1}"/>
              </a:ext>
            </a:extLst>
          </p:cNvPr>
          <p:cNvPicPr>
            <a:picLocks noChangeAspect="1"/>
          </p:cNvPicPr>
          <p:nvPr/>
        </p:nvPicPr>
        <p:blipFill>
          <a:blip r:embed="rId3"/>
          <a:stretch>
            <a:fillRect/>
          </a:stretch>
        </p:blipFill>
        <p:spPr>
          <a:xfrm>
            <a:off x="8060472" y="1762722"/>
            <a:ext cx="3783609" cy="1906029"/>
          </a:xfrm>
          <a:prstGeom prst="rect">
            <a:avLst/>
          </a:prstGeom>
        </p:spPr>
      </p:pic>
      <p:pic>
        <p:nvPicPr>
          <p:cNvPr id="18" name="Picture 17" descr="A screenshot of a medical research&#10;&#10;Description automatically generated">
            <a:extLst>
              <a:ext uri="{FF2B5EF4-FFF2-40B4-BE49-F238E27FC236}">
                <a16:creationId xmlns:a16="http://schemas.microsoft.com/office/drawing/2014/main" id="{C90CE12F-0CB1-4EE8-7226-C151A59EC4E6}"/>
              </a:ext>
            </a:extLst>
          </p:cNvPr>
          <p:cNvPicPr>
            <a:picLocks noChangeAspect="1"/>
          </p:cNvPicPr>
          <p:nvPr/>
        </p:nvPicPr>
        <p:blipFill rotWithShape="1">
          <a:blip r:embed="rId4"/>
          <a:srcRect b="51815"/>
          <a:stretch/>
        </p:blipFill>
        <p:spPr>
          <a:xfrm>
            <a:off x="8049321" y="3779162"/>
            <a:ext cx="3619027" cy="1294085"/>
          </a:xfrm>
          <a:prstGeom prst="rect">
            <a:avLst/>
          </a:prstGeom>
        </p:spPr>
      </p:pic>
    </p:spTree>
    <p:extLst>
      <p:ext uri="{BB962C8B-B14F-4D97-AF65-F5344CB8AC3E}">
        <p14:creationId xmlns:p14="http://schemas.microsoft.com/office/powerpoint/2010/main" val="769221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624E6E-A9EE-062B-09A4-B3626D6D7998}"/>
              </a:ext>
            </a:extLst>
          </p:cNvPr>
          <p:cNvSpPr/>
          <p:nvPr/>
        </p:nvSpPr>
        <p:spPr>
          <a:xfrm rot="5400000">
            <a:off x="56568" y="528253"/>
            <a:ext cx="511333" cy="624467"/>
          </a:xfrm>
          <a:prstGeom prst="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FACB6591-DF4D-E6AF-FFBD-0BAB02752661}"/>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Machine</a:t>
            </a:r>
            <a:r>
              <a:rPr lang="zh-CN" altLang="en-US" sz="3600" b="1" dirty="0">
                <a:latin typeface="Angsana New" panose="02020603050405020304" pitchFamily="18" charset="-34"/>
                <a:cs typeface="Angsana New" panose="02020603050405020304" pitchFamily="18" charset="-34"/>
              </a:rPr>
              <a:t> </a:t>
            </a:r>
            <a:r>
              <a:rPr lang="en-US" altLang="zh-CN" sz="3600" b="1" dirty="0">
                <a:latin typeface="Angsana New" panose="02020603050405020304" pitchFamily="18" charset="-34"/>
                <a:cs typeface="Angsana New" panose="02020603050405020304" pitchFamily="18" charset="-34"/>
              </a:rPr>
              <a:t>Learning Models</a:t>
            </a:r>
            <a:endParaRPr lang="en-US" sz="3600" b="1" dirty="0">
              <a:latin typeface="Angsana New" panose="02020603050405020304" pitchFamily="18" charset="-34"/>
              <a:cs typeface="Angsana New" panose="02020603050405020304" pitchFamily="18" charset="-34"/>
            </a:endParaRPr>
          </a:p>
        </p:txBody>
      </p:sp>
      <p:pic>
        <p:nvPicPr>
          <p:cNvPr id="10" name="Picture 9" descr="A close-up of a sign&#10;&#10;Description automatically generated">
            <a:extLst>
              <a:ext uri="{FF2B5EF4-FFF2-40B4-BE49-F238E27FC236}">
                <a16:creationId xmlns:a16="http://schemas.microsoft.com/office/drawing/2014/main" id="{46A4D3A4-FA1A-BFA4-85E8-44C2901779D7}"/>
              </a:ext>
            </a:extLst>
          </p:cNvPr>
          <p:cNvPicPr>
            <a:picLocks noChangeAspect="1"/>
          </p:cNvPicPr>
          <p:nvPr/>
        </p:nvPicPr>
        <p:blipFill>
          <a:blip r:embed="rId2"/>
          <a:stretch>
            <a:fillRect/>
          </a:stretch>
        </p:blipFill>
        <p:spPr>
          <a:xfrm>
            <a:off x="1024828" y="1393903"/>
            <a:ext cx="1697814" cy="4782324"/>
          </a:xfrm>
          <a:prstGeom prst="rect">
            <a:avLst/>
          </a:prstGeom>
        </p:spPr>
      </p:pic>
      <p:sp>
        <p:nvSpPr>
          <p:cNvPr id="11" name="Rectangle 10">
            <a:extLst>
              <a:ext uri="{FF2B5EF4-FFF2-40B4-BE49-F238E27FC236}">
                <a16:creationId xmlns:a16="http://schemas.microsoft.com/office/drawing/2014/main" id="{66B60A66-8D27-DD34-90AC-2867C9013ABC}"/>
              </a:ext>
            </a:extLst>
          </p:cNvPr>
          <p:cNvSpPr/>
          <p:nvPr/>
        </p:nvSpPr>
        <p:spPr>
          <a:xfrm>
            <a:off x="9143999" y="296768"/>
            <a:ext cx="2263699" cy="1230949"/>
          </a:xfrm>
          <a:prstGeom prst="rect">
            <a:avLst/>
          </a:prstGeom>
          <a:noFill/>
          <a:ln w="28575">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10AD4F2C-E5C6-2B33-DE55-8ED91C433908}"/>
              </a:ext>
            </a:extLst>
          </p:cNvPr>
          <p:cNvSpPr txBox="1">
            <a:spLocks/>
          </p:cNvSpPr>
          <p:nvPr/>
        </p:nvSpPr>
        <p:spPr>
          <a:xfrm>
            <a:off x="9242881" y="404374"/>
            <a:ext cx="2164817" cy="101573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90%</a:t>
            </a:r>
            <a:r>
              <a:rPr lang="zh-CN" altLang="en-US"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 </a:t>
            </a:r>
            <a:r>
              <a:rPr lang="en-US" altLang="zh-CN"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Training</a:t>
            </a:r>
          </a:p>
          <a:p>
            <a:pPr marL="0" indent="0">
              <a:buNone/>
            </a:pPr>
            <a:r>
              <a:rPr lang="en-US" altLang="zh-CN"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10%</a:t>
            </a:r>
            <a:r>
              <a:rPr lang="zh-CN" altLang="en-US"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 </a:t>
            </a:r>
            <a:r>
              <a:rPr lang="en-US" altLang="zh-CN"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Testing</a:t>
            </a:r>
          </a:p>
          <a:p>
            <a:pPr marL="0" indent="0">
              <a:buNone/>
            </a:pPr>
            <a:r>
              <a:rPr lang="en-US" altLang="zh-CN"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10</a:t>
            </a:r>
            <a:r>
              <a:rPr lang="zh-CN" altLang="en-US"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 </a:t>
            </a:r>
            <a:r>
              <a:rPr lang="en-US" altLang="zh-CN"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Fold</a:t>
            </a:r>
            <a:r>
              <a:rPr lang="zh-CN" altLang="en-US"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 </a:t>
            </a:r>
            <a:r>
              <a:rPr lang="en-US" altLang="zh-CN"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Cross Validation</a:t>
            </a:r>
            <a:endParaRPr lang="en-US"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endParaRPr>
          </a:p>
        </p:txBody>
      </p:sp>
      <p:pic>
        <p:nvPicPr>
          <p:cNvPr id="14" name="Picture 13">
            <a:extLst>
              <a:ext uri="{FF2B5EF4-FFF2-40B4-BE49-F238E27FC236}">
                <a16:creationId xmlns:a16="http://schemas.microsoft.com/office/drawing/2014/main" id="{96D30BE2-7FAA-F163-77BD-42E2504B6547}"/>
              </a:ext>
            </a:extLst>
          </p:cNvPr>
          <p:cNvPicPr>
            <a:picLocks noChangeAspect="1"/>
          </p:cNvPicPr>
          <p:nvPr/>
        </p:nvPicPr>
        <p:blipFill>
          <a:blip r:embed="rId3"/>
          <a:stretch>
            <a:fillRect/>
          </a:stretch>
        </p:blipFill>
        <p:spPr>
          <a:xfrm>
            <a:off x="3144285" y="1742826"/>
            <a:ext cx="5903429" cy="678555"/>
          </a:xfrm>
          <a:prstGeom prst="rect">
            <a:avLst/>
          </a:prstGeom>
        </p:spPr>
      </p:pic>
      <p:sp>
        <p:nvSpPr>
          <p:cNvPr id="17" name="Snip Single Corner Rectangle 16">
            <a:extLst>
              <a:ext uri="{FF2B5EF4-FFF2-40B4-BE49-F238E27FC236}">
                <a16:creationId xmlns:a16="http://schemas.microsoft.com/office/drawing/2014/main" id="{3CB542DE-1032-5CFC-4A48-FCF12CE3B08D}"/>
              </a:ext>
            </a:extLst>
          </p:cNvPr>
          <p:cNvSpPr/>
          <p:nvPr/>
        </p:nvSpPr>
        <p:spPr>
          <a:xfrm>
            <a:off x="865809" y="1393903"/>
            <a:ext cx="2015852" cy="1197982"/>
          </a:xfrm>
          <a:prstGeom prst="snip1Rect">
            <a:avLst/>
          </a:pr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9533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624E6E-A9EE-062B-09A4-B3626D6D7998}"/>
              </a:ext>
            </a:extLst>
          </p:cNvPr>
          <p:cNvSpPr/>
          <p:nvPr/>
        </p:nvSpPr>
        <p:spPr>
          <a:xfrm rot="5400000">
            <a:off x="56568" y="528253"/>
            <a:ext cx="511333" cy="624467"/>
          </a:xfrm>
          <a:prstGeom prst="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FACB6591-DF4D-E6AF-FFBD-0BAB02752661}"/>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Machine</a:t>
            </a:r>
            <a:r>
              <a:rPr lang="zh-CN" altLang="en-US" sz="3600" b="1" dirty="0">
                <a:latin typeface="Angsana New" panose="02020603050405020304" pitchFamily="18" charset="-34"/>
                <a:cs typeface="Angsana New" panose="02020603050405020304" pitchFamily="18" charset="-34"/>
              </a:rPr>
              <a:t> </a:t>
            </a:r>
            <a:r>
              <a:rPr lang="en-US" altLang="zh-CN" sz="3600" b="1" dirty="0">
                <a:latin typeface="Angsana New" panose="02020603050405020304" pitchFamily="18" charset="-34"/>
                <a:cs typeface="Angsana New" panose="02020603050405020304" pitchFamily="18" charset="-34"/>
              </a:rPr>
              <a:t>Learning Models</a:t>
            </a:r>
            <a:endParaRPr lang="en-US" sz="3600" b="1" dirty="0">
              <a:latin typeface="Angsana New" panose="02020603050405020304" pitchFamily="18" charset="-34"/>
              <a:cs typeface="Angsana New" panose="02020603050405020304" pitchFamily="18" charset="-34"/>
            </a:endParaRPr>
          </a:p>
        </p:txBody>
      </p:sp>
      <p:pic>
        <p:nvPicPr>
          <p:cNvPr id="10" name="Picture 9" descr="A close-up of a sign&#10;&#10;Description automatically generated">
            <a:extLst>
              <a:ext uri="{FF2B5EF4-FFF2-40B4-BE49-F238E27FC236}">
                <a16:creationId xmlns:a16="http://schemas.microsoft.com/office/drawing/2014/main" id="{46A4D3A4-FA1A-BFA4-85E8-44C2901779D7}"/>
              </a:ext>
            </a:extLst>
          </p:cNvPr>
          <p:cNvPicPr>
            <a:picLocks noChangeAspect="1"/>
          </p:cNvPicPr>
          <p:nvPr/>
        </p:nvPicPr>
        <p:blipFill>
          <a:blip r:embed="rId2"/>
          <a:stretch>
            <a:fillRect/>
          </a:stretch>
        </p:blipFill>
        <p:spPr>
          <a:xfrm>
            <a:off x="1024828" y="1393903"/>
            <a:ext cx="1697814" cy="4782324"/>
          </a:xfrm>
          <a:prstGeom prst="rect">
            <a:avLst/>
          </a:prstGeom>
        </p:spPr>
      </p:pic>
      <p:sp>
        <p:nvSpPr>
          <p:cNvPr id="11" name="Rectangle 10">
            <a:extLst>
              <a:ext uri="{FF2B5EF4-FFF2-40B4-BE49-F238E27FC236}">
                <a16:creationId xmlns:a16="http://schemas.microsoft.com/office/drawing/2014/main" id="{66B60A66-8D27-DD34-90AC-2867C9013ABC}"/>
              </a:ext>
            </a:extLst>
          </p:cNvPr>
          <p:cNvSpPr/>
          <p:nvPr/>
        </p:nvSpPr>
        <p:spPr>
          <a:xfrm>
            <a:off x="9143999" y="296768"/>
            <a:ext cx="2263699" cy="1230949"/>
          </a:xfrm>
          <a:prstGeom prst="rect">
            <a:avLst/>
          </a:prstGeom>
          <a:noFill/>
          <a:ln w="28575">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10AD4F2C-E5C6-2B33-DE55-8ED91C433908}"/>
              </a:ext>
            </a:extLst>
          </p:cNvPr>
          <p:cNvSpPr txBox="1">
            <a:spLocks/>
          </p:cNvSpPr>
          <p:nvPr/>
        </p:nvSpPr>
        <p:spPr>
          <a:xfrm>
            <a:off x="9242881" y="404374"/>
            <a:ext cx="2164817" cy="101573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90%</a:t>
            </a:r>
            <a:r>
              <a:rPr lang="zh-CN" altLang="en-US"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 </a:t>
            </a:r>
            <a:r>
              <a:rPr lang="en-US" altLang="zh-CN"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Training</a:t>
            </a:r>
          </a:p>
          <a:p>
            <a:pPr marL="0" indent="0">
              <a:buNone/>
            </a:pPr>
            <a:r>
              <a:rPr lang="en-US" altLang="zh-CN"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10%</a:t>
            </a:r>
            <a:r>
              <a:rPr lang="zh-CN" altLang="en-US"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 </a:t>
            </a:r>
            <a:r>
              <a:rPr lang="en-US" altLang="zh-CN"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Testing</a:t>
            </a:r>
          </a:p>
          <a:p>
            <a:pPr marL="0" indent="0">
              <a:buNone/>
            </a:pPr>
            <a:r>
              <a:rPr lang="en-US" altLang="zh-CN"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10</a:t>
            </a:r>
            <a:r>
              <a:rPr lang="zh-CN" altLang="en-US"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 </a:t>
            </a:r>
            <a:r>
              <a:rPr lang="en-US" altLang="zh-CN"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Fold</a:t>
            </a:r>
            <a:r>
              <a:rPr lang="zh-CN" altLang="en-US"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 </a:t>
            </a:r>
            <a:r>
              <a:rPr lang="en-US" altLang="zh-CN"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Cross Validation</a:t>
            </a:r>
            <a:endParaRPr lang="en-US"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endParaRPr>
          </a:p>
        </p:txBody>
      </p:sp>
      <p:sp>
        <p:nvSpPr>
          <p:cNvPr id="17" name="Snip Single Corner Rectangle 16">
            <a:extLst>
              <a:ext uri="{FF2B5EF4-FFF2-40B4-BE49-F238E27FC236}">
                <a16:creationId xmlns:a16="http://schemas.microsoft.com/office/drawing/2014/main" id="{3CB542DE-1032-5CFC-4A48-FCF12CE3B08D}"/>
              </a:ext>
            </a:extLst>
          </p:cNvPr>
          <p:cNvSpPr/>
          <p:nvPr/>
        </p:nvSpPr>
        <p:spPr>
          <a:xfrm>
            <a:off x="865809" y="2587083"/>
            <a:ext cx="2015852" cy="1197982"/>
          </a:xfrm>
          <a:prstGeom prst="snip1Rect">
            <a:avLst/>
          </a:pr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network&#10;&#10;Description automatically generated">
            <a:extLst>
              <a:ext uri="{FF2B5EF4-FFF2-40B4-BE49-F238E27FC236}">
                <a16:creationId xmlns:a16="http://schemas.microsoft.com/office/drawing/2014/main" id="{55A680DB-F7A3-4677-8A6E-965D550CEF1E}"/>
              </a:ext>
            </a:extLst>
          </p:cNvPr>
          <p:cNvPicPr>
            <a:picLocks noChangeAspect="1"/>
          </p:cNvPicPr>
          <p:nvPr/>
        </p:nvPicPr>
        <p:blipFill>
          <a:blip r:embed="rId3"/>
          <a:stretch>
            <a:fillRect/>
          </a:stretch>
        </p:blipFill>
        <p:spPr>
          <a:xfrm>
            <a:off x="3266688" y="1775309"/>
            <a:ext cx="4226932" cy="3768768"/>
          </a:xfrm>
          <a:prstGeom prst="rect">
            <a:avLst/>
          </a:prstGeom>
        </p:spPr>
      </p:pic>
      <p:sp>
        <p:nvSpPr>
          <p:cNvPr id="6" name="TextBox 5">
            <a:extLst>
              <a:ext uri="{FF2B5EF4-FFF2-40B4-BE49-F238E27FC236}">
                <a16:creationId xmlns:a16="http://schemas.microsoft.com/office/drawing/2014/main" id="{C4832175-6F11-3748-0726-94B5966BAC4D}"/>
              </a:ext>
            </a:extLst>
          </p:cNvPr>
          <p:cNvSpPr txBox="1"/>
          <p:nvPr/>
        </p:nvSpPr>
        <p:spPr>
          <a:xfrm>
            <a:off x="7878647" y="1832653"/>
            <a:ext cx="3763226" cy="4401205"/>
          </a:xfrm>
          <a:prstGeom prst="rect">
            <a:avLst/>
          </a:prstGeom>
          <a:noFill/>
        </p:spPr>
        <p:txBody>
          <a:bodyPr wrap="square">
            <a:spAutoFit/>
          </a:bodyPr>
          <a:lstStyle/>
          <a:p>
            <a:r>
              <a:rPr lang="en-US" sz="2000" dirty="0">
                <a:latin typeface="Angsana New" panose="02020603050405020304" pitchFamily="18" charset="-34"/>
                <a:cs typeface="Angsana New" panose="02020603050405020304" pitchFamily="18" charset="-34"/>
              </a:rPr>
              <a:t>An artificial neural network model. One</a:t>
            </a:r>
            <a:r>
              <a:rPr lang="en-US" sz="2000" dirty="0">
                <a:effectLst/>
                <a:latin typeface="Angsana New" panose="02020603050405020304" pitchFamily="18" charset="-34"/>
                <a:cs typeface="Angsana New" panose="02020603050405020304" pitchFamily="18" charset="-34"/>
              </a:rPr>
              <a:t> hidden layer and four hidden nodes was computed and evaluated</a:t>
            </a:r>
            <a:r>
              <a:rPr lang="en-US" altLang="zh-CN" sz="2000" dirty="0">
                <a:latin typeface="Angsana New" panose="02020603050405020304" pitchFamily="18" charset="-34"/>
                <a:cs typeface="Angsana New" panose="02020603050405020304" pitchFamily="18" charset="-34"/>
              </a:rPr>
              <a:t>. </a:t>
            </a:r>
          </a:p>
          <a:p>
            <a:endParaRPr lang="en-US" sz="2000" dirty="0">
              <a:latin typeface="Angsana New" panose="02020603050405020304" pitchFamily="18" charset="-34"/>
              <a:cs typeface="Angsana New" panose="02020603050405020304" pitchFamily="18" charset="-34"/>
            </a:endParaRPr>
          </a:p>
          <a:p>
            <a:r>
              <a:rPr lang="en-US" sz="2000" b="1" dirty="0">
                <a:latin typeface="Angsana New" panose="02020603050405020304" pitchFamily="18" charset="-34"/>
                <a:cs typeface="Angsana New" panose="02020603050405020304" pitchFamily="18" charset="-34"/>
              </a:rPr>
              <a:t>In</a:t>
            </a:r>
            <a:r>
              <a:rPr lang="en-US" altLang="zh-CN" sz="2000" b="1" dirty="0">
                <a:latin typeface="Angsana New" panose="02020603050405020304" pitchFamily="18" charset="-34"/>
                <a:cs typeface="Angsana New" panose="02020603050405020304" pitchFamily="18" charset="-34"/>
              </a:rPr>
              <a:t>put Layer: </a:t>
            </a:r>
            <a:r>
              <a:rPr lang="en-US" altLang="zh-CN" sz="2000" dirty="0">
                <a:latin typeface="Angsana New" panose="02020603050405020304" pitchFamily="18" charset="-34"/>
                <a:cs typeface="Angsana New" panose="02020603050405020304" pitchFamily="18" charset="-34"/>
              </a:rPr>
              <a:t>each neuron here represents one feature/input variable (the brightness of one pixel in an image)</a:t>
            </a:r>
          </a:p>
          <a:p>
            <a:r>
              <a:rPr lang="en-US" sz="2000" b="1" dirty="0">
                <a:latin typeface="Angsana New" panose="02020603050405020304" pitchFamily="18" charset="-34"/>
                <a:cs typeface="Angsana New" panose="02020603050405020304" pitchFamily="18" charset="-34"/>
              </a:rPr>
              <a:t>Hidden Layer: </a:t>
            </a:r>
            <a:r>
              <a:rPr lang="en-US" sz="2000" dirty="0">
                <a:latin typeface="Angsana New" panose="02020603050405020304" pitchFamily="18" charset="-34"/>
                <a:cs typeface="Angsana New" panose="02020603050405020304" pitchFamily="18" charset="-34"/>
              </a:rPr>
              <a:t>each neuron here takes inputs from all the neurons from the previous layer/input layer and calculates a weighted sum</a:t>
            </a:r>
          </a:p>
          <a:p>
            <a:r>
              <a:rPr lang="en-US" sz="2000" i="1" dirty="0">
                <a:latin typeface="Angsana New" panose="02020603050405020304" pitchFamily="18" charset="-34"/>
                <a:cs typeface="Angsana New" panose="02020603050405020304" pitchFamily="18" charset="-34"/>
              </a:rPr>
              <a:t>Calculate</a:t>
            </a:r>
            <a:r>
              <a:rPr lang="zh-CN" altLang="en-US" sz="2000" i="1" dirty="0">
                <a:latin typeface="Angsana New" panose="02020603050405020304" pitchFamily="18" charset="-34"/>
                <a:cs typeface="Angsana New" panose="02020603050405020304" pitchFamily="18" charset="-34"/>
              </a:rPr>
              <a:t> </a:t>
            </a:r>
            <a:r>
              <a:rPr lang="en-US" altLang="zh-CN" sz="2000" i="1" dirty="0">
                <a:latin typeface="Angsana New" panose="02020603050405020304" pitchFamily="18" charset="-34"/>
                <a:cs typeface="Angsana New" panose="02020603050405020304" pitchFamily="18" charset="-34"/>
              </a:rPr>
              <a:t>error</a:t>
            </a:r>
            <a:r>
              <a:rPr lang="zh-CN" altLang="en-US" sz="2000" i="1" dirty="0">
                <a:latin typeface="Angsana New" panose="02020603050405020304" pitchFamily="18" charset="-34"/>
                <a:cs typeface="Angsana New" panose="02020603050405020304" pitchFamily="18" charset="-34"/>
              </a:rPr>
              <a:t> </a:t>
            </a:r>
            <a:r>
              <a:rPr lang="en-US" altLang="zh-CN" sz="2000" i="1" dirty="0">
                <a:latin typeface="Angsana New" panose="02020603050405020304" pitchFamily="18" charset="-34"/>
                <a:cs typeface="Angsana New" panose="02020603050405020304" pitchFamily="18" charset="-34"/>
              </a:rPr>
              <a:t>between</a:t>
            </a:r>
            <a:r>
              <a:rPr lang="zh-CN" altLang="en-US" sz="2000" i="1" dirty="0">
                <a:latin typeface="Angsana New" panose="02020603050405020304" pitchFamily="18" charset="-34"/>
                <a:cs typeface="Angsana New" panose="02020603050405020304" pitchFamily="18" charset="-34"/>
              </a:rPr>
              <a:t> </a:t>
            </a:r>
            <a:r>
              <a:rPr lang="en-US" altLang="zh-CN" sz="2000" i="1" dirty="0">
                <a:latin typeface="Angsana New" panose="02020603050405020304" pitchFamily="18" charset="-34"/>
                <a:cs typeface="Angsana New" panose="02020603050405020304" pitchFamily="18" charset="-34"/>
              </a:rPr>
              <a:t>predicted</a:t>
            </a:r>
            <a:r>
              <a:rPr lang="zh-CN" altLang="en-US" sz="2000" i="1" dirty="0">
                <a:latin typeface="Angsana New" panose="02020603050405020304" pitchFamily="18" charset="-34"/>
                <a:cs typeface="Angsana New" panose="02020603050405020304" pitchFamily="18" charset="-34"/>
              </a:rPr>
              <a:t> </a:t>
            </a:r>
            <a:r>
              <a:rPr lang="en-US" altLang="zh-CN" sz="2000" i="1" dirty="0">
                <a:latin typeface="Angsana New" panose="02020603050405020304" pitchFamily="18" charset="-34"/>
                <a:cs typeface="Angsana New" panose="02020603050405020304" pitchFamily="18" charset="-34"/>
              </a:rPr>
              <a:t>and actual output while weights get adjusted</a:t>
            </a:r>
            <a:endParaRPr lang="en-US" sz="2000" i="1" dirty="0">
              <a:latin typeface="Angsana New" panose="02020603050405020304" pitchFamily="18" charset="-34"/>
              <a:cs typeface="Angsana New" panose="02020603050405020304" pitchFamily="18" charset="-34"/>
            </a:endParaRPr>
          </a:p>
          <a:p>
            <a:r>
              <a:rPr lang="en-US" sz="2000" b="1" dirty="0">
                <a:latin typeface="Angsana New" panose="02020603050405020304" pitchFamily="18" charset="-34"/>
                <a:cs typeface="Angsana New" panose="02020603050405020304" pitchFamily="18" charset="-34"/>
              </a:rPr>
              <a:t>Output Layer: </a:t>
            </a:r>
            <a:r>
              <a:rPr lang="en-US" sz="2000" dirty="0">
                <a:latin typeface="Angsana New" panose="02020603050405020304" pitchFamily="18" charset="-34"/>
                <a:cs typeface="Angsana New" panose="02020603050405020304" pitchFamily="18" charset="-34"/>
              </a:rPr>
              <a:t>each neuron here represent one output class</a:t>
            </a:r>
          </a:p>
          <a:p>
            <a:endParaRPr lang="en-US" sz="2000" dirty="0">
              <a:latin typeface="Angsana New" panose="02020603050405020304" pitchFamily="18" charset="-34"/>
              <a:cs typeface="Angsana New" panose="02020603050405020304" pitchFamily="18" charset="-34"/>
            </a:endParaRPr>
          </a:p>
        </p:txBody>
      </p:sp>
    </p:spTree>
    <p:extLst>
      <p:ext uri="{BB962C8B-B14F-4D97-AF65-F5344CB8AC3E}">
        <p14:creationId xmlns:p14="http://schemas.microsoft.com/office/powerpoint/2010/main" val="4182696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624E6E-A9EE-062B-09A4-B3626D6D7998}"/>
              </a:ext>
            </a:extLst>
          </p:cNvPr>
          <p:cNvSpPr/>
          <p:nvPr/>
        </p:nvSpPr>
        <p:spPr>
          <a:xfrm rot="5400000">
            <a:off x="56568" y="528253"/>
            <a:ext cx="511333" cy="624467"/>
          </a:xfrm>
          <a:prstGeom prst="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FACB6591-DF4D-E6AF-FFBD-0BAB02752661}"/>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Machine</a:t>
            </a:r>
            <a:r>
              <a:rPr lang="zh-CN" altLang="en-US" sz="3600" b="1" dirty="0">
                <a:latin typeface="Angsana New" panose="02020603050405020304" pitchFamily="18" charset="-34"/>
                <a:cs typeface="Angsana New" panose="02020603050405020304" pitchFamily="18" charset="-34"/>
              </a:rPr>
              <a:t> </a:t>
            </a:r>
            <a:r>
              <a:rPr lang="en-US" altLang="zh-CN" sz="3600" b="1" dirty="0">
                <a:latin typeface="Angsana New" panose="02020603050405020304" pitchFamily="18" charset="-34"/>
                <a:cs typeface="Angsana New" panose="02020603050405020304" pitchFamily="18" charset="-34"/>
              </a:rPr>
              <a:t>Learning Models</a:t>
            </a:r>
            <a:endParaRPr lang="en-US" sz="3600" b="1" dirty="0">
              <a:latin typeface="Angsana New" panose="02020603050405020304" pitchFamily="18" charset="-34"/>
              <a:cs typeface="Angsana New" panose="02020603050405020304" pitchFamily="18" charset="-34"/>
            </a:endParaRPr>
          </a:p>
        </p:txBody>
      </p:sp>
      <p:pic>
        <p:nvPicPr>
          <p:cNvPr id="10" name="Picture 9" descr="A close-up of a sign&#10;&#10;Description automatically generated">
            <a:extLst>
              <a:ext uri="{FF2B5EF4-FFF2-40B4-BE49-F238E27FC236}">
                <a16:creationId xmlns:a16="http://schemas.microsoft.com/office/drawing/2014/main" id="{46A4D3A4-FA1A-BFA4-85E8-44C2901779D7}"/>
              </a:ext>
            </a:extLst>
          </p:cNvPr>
          <p:cNvPicPr>
            <a:picLocks noChangeAspect="1"/>
          </p:cNvPicPr>
          <p:nvPr/>
        </p:nvPicPr>
        <p:blipFill>
          <a:blip r:embed="rId2"/>
          <a:stretch>
            <a:fillRect/>
          </a:stretch>
        </p:blipFill>
        <p:spPr>
          <a:xfrm>
            <a:off x="1024828" y="1393903"/>
            <a:ext cx="1697814" cy="4782324"/>
          </a:xfrm>
          <a:prstGeom prst="rect">
            <a:avLst/>
          </a:prstGeom>
        </p:spPr>
      </p:pic>
      <p:sp>
        <p:nvSpPr>
          <p:cNvPr id="11" name="Rectangle 10">
            <a:extLst>
              <a:ext uri="{FF2B5EF4-FFF2-40B4-BE49-F238E27FC236}">
                <a16:creationId xmlns:a16="http://schemas.microsoft.com/office/drawing/2014/main" id="{66B60A66-8D27-DD34-90AC-2867C9013ABC}"/>
              </a:ext>
            </a:extLst>
          </p:cNvPr>
          <p:cNvSpPr/>
          <p:nvPr/>
        </p:nvSpPr>
        <p:spPr>
          <a:xfrm>
            <a:off x="9143999" y="296768"/>
            <a:ext cx="2263699" cy="1230949"/>
          </a:xfrm>
          <a:prstGeom prst="rect">
            <a:avLst/>
          </a:prstGeom>
          <a:noFill/>
          <a:ln w="28575">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10AD4F2C-E5C6-2B33-DE55-8ED91C433908}"/>
              </a:ext>
            </a:extLst>
          </p:cNvPr>
          <p:cNvSpPr txBox="1">
            <a:spLocks/>
          </p:cNvSpPr>
          <p:nvPr/>
        </p:nvSpPr>
        <p:spPr>
          <a:xfrm>
            <a:off x="9242881" y="404374"/>
            <a:ext cx="2164817" cy="101573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90%</a:t>
            </a:r>
            <a:r>
              <a:rPr lang="zh-CN" altLang="en-US"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 </a:t>
            </a:r>
            <a:r>
              <a:rPr lang="en-US" altLang="zh-CN"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Training</a:t>
            </a:r>
          </a:p>
          <a:p>
            <a:pPr marL="0" indent="0">
              <a:buNone/>
            </a:pPr>
            <a:r>
              <a:rPr lang="en-US" altLang="zh-CN"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10%</a:t>
            </a:r>
            <a:r>
              <a:rPr lang="zh-CN" altLang="en-US"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 </a:t>
            </a:r>
            <a:r>
              <a:rPr lang="en-US" altLang="zh-CN"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Testing</a:t>
            </a:r>
          </a:p>
          <a:p>
            <a:pPr marL="0" indent="0">
              <a:buNone/>
            </a:pPr>
            <a:r>
              <a:rPr lang="en-US" altLang="zh-CN"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10</a:t>
            </a:r>
            <a:r>
              <a:rPr lang="zh-CN" altLang="en-US"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 </a:t>
            </a:r>
            <a:r>
              <a:rPr lang="en-US" altLang="zh-CN"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Fold</a:t>
            </a:r>
            <a:r>
              <a:rPr lang="zh-CN" altLang="en-US"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 </a:t>
            </a:r>
            <a:r>
              <a:rPr lang="en-US" altLang="zh-CN"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Cross Validation</a:t>
            </a:r>
            <a:endParaRPr lang="en-US"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endParaRPr>
          </a:p>
        </p:txBody>
      </p:sp>
      <p:sp>
        <p:nvSpPr>
          <p:cNvPr id="17" name="Snip Single Corner Rectangle 16">
            <a:extLst>
              <a:ext uri="{FF2B5EF4-FFF2-40B4-BE49-F238E27FC236}">
                <a16:creationId xmlns:a16="http://schemas.microsoft.com/office/drawing/2014/main" id="{3CB542DE-1032-5CFC-4A48-FCF12CE3B08D}"/>
              </a:ext>
            </a:extLst>
          </p:cNvPr>
          <p:cNvSpPr/>
          <p:nvPr/>
        </p:nvSpPr>
        <p:spPr>
          <a:xfrm>
            <a:off x="865808" y="3769112"/>
            <a:ext cx="2175725" cy="2407115"/>
          </a:xfrm>
          <a:prstGeom prst="snip1Rect">
            <a:avLst/>
          </a:pr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technical support&#10;&#10;Description automatically generated">
            <a:extLst>
              <a:ext uri="{FF2B5EF4-FFF2-40B4-BE49-F238E27FC236}">
                <a16:creationId xmlns:a16="http://schemas.microsoft.com/office/drawing/2014/main" id="{258EDA36-6476-E5FC-9D03-1B76C744D80D}"/>
              </a:ext>
            </a:extLst>
          </p:cNvPr>
          <p:cNvPicPr>
            <a:picLocks noChangeAspect="1"/>
          </p:cNvPicPr>
          <p:nvPr/>
        </p:nvPicPr>
        <p:blipFill>
          <a:blip r:embed="rId3"/>
          <a:stretch>
            <a:fillRect/>
          </a:stretch>
        </p:blipFill>
        <p:spPr>
          <a:xfrm>
            <a:off x="3047004" y="3284034"/>
            <a:ext cx="3624147" cy="2944620"/>
          </a:xfrm>
          <a:prstGeom prst="rect">
            <a:avLst/>
          </a:prstGeom>
        </p:spPr>
      </p:pic>
      <p:pic>
        <p:nvPicPr>
          <p:cNvPr id="7" name="Picture 6" descr="A screenshot of a video game&#10;&#10;Description automatically generated">
            <a:extLst>
              <a:ext uri="{FF2B5EF4-FFF2-40B4-BE49-F238E27FC236}">
                <a16:creationId xmlns:a16="http://schemas.microsoft.com/office/drawing/2014/main" id="{86283EA1-5722-9B20-A075-2DD51196AC35}"/>
              </a:ext>
            </a:extLst>
          </p:cNvPr>
          <p:cNvPicPr>
            <a:picLocks noChangeAspect="1"/>
          </p:cNvPicPr>
          <p:nvPr/>
        </p:nvPicPr>
        <p:blipFill>
          <a:blip r:embed="rId4"/>
          <a:stretch>
            <a:fillRect/>
          </a:stretch>
        </p:blipFill>
        <p:spPr>
          <a:xfrm>
            <a:off x="6780956" y="1905888"/>
            <a:ext cx="4923849" cy="2848364"/>
          </a:xfrm>
          <a:prstGeom prst="rect">
            <a:avLst/>
          </a:prstGeom>
        </p:spPr>
      </p:pic>
      <p:sp>
        <p:nvSpPr>
          <p:cNvPr id="8" name="Content Placeholder 2">
            <a:extLst>
              <a:ext uri="{FF2B5EF4-FFF2-40B4-BE49-F238E27FC236}">
                <a16:creationId xmlns:a16="http://schemas.microsoft.com/office/drawing/2014/main" id="{74967C90-9B8A-9FED-6A25-CFDA72B79FB7}"/>
              </a:ext>
            </a:extLst>
          </p:cNvPr>
          <p:cNvSpPr txBox="1">
            <a:spLocks/>
          </p:cNvSpPr>
          <p:nvPr/>
        </p:nvSpPr>
        <p:spPr>
          <a:xfrm>
            <a:off x="6671151" y="5017003"/>
            <a:ext cx="5299578" cy="1335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0" i="0" dirty="0">
                <a:solidFill>
                  <a:srgbClr val="0D0D0D"/>
                </a:solidFill>
                <a:effectLst/>
                <a:latin typeface="Angsana New" panose="02020603050405020304" pitchFamily="18" charset="-34"/>
                <a:cs typeface="Angsana New" panose="02020603050405020304" pitchFamily="18" charset="-34"/>
              </a:rPr>
              <a:t>Instead of trying to find a hyperplane that best separates classes, SVR tries to </a:t>
            </a:r>
            <a:r>
              <a:rPr lang="en-US" sz="2400" b="1" i="0" dirty="0">
                <a:solidFill>
                  <a:srgbClr val="0D0D0D"/>
                </a:solidFill>
                <a:effectLst/>
                <a:latin typeface="Angsana New" panose="02020603050405020304" pitchFamily="18" charset="-34"/>
                <a:cs typeface="Angsana New" panose="02020603050405020304" pitchFamily="18" charset="-34"/>
              </a:rPr>
              <a:t>find a hyperplane that best fits the data points</a:t>
            </a:r>
            <a:r>
              <a:rPr lang="en-US" sz="2400" b="0" i="0" dirty="0">
                <a:solidFill>
                  <a:srgbClr val="0D0D0D"/>
                </a:solidFill>
                <a:effectLst/>
                <a:latin typeface="Angsana New" panose="02020603050405020304" pitchFamily="18" charset="-34"/>
                <a:cs typeface="Angsana New" panose="02020603050405020304" pitchFamily="18" charset="-34"/>
              </a:rPr>
              <a:t> while still staying within a certain margin of error.</a:t>
            </a:r>
            <a:endParaRPr lang="en-US" sz="3600" kern="100" dirty="0">
              <a:latin typeface="Angsana New" panose="02020603050405020304" pitchFamily="18" charset="-34"/>
              <a:ea typeface="DengXian" panose="02010600030101010101" pitchFamily="2" charset="-122"/>
              <a:cs typeface="Angsana New" panose="02020603050405020304" pitchFamily="18" charset="-34"/>
            </a:endParaRPr>
          </a:p>
        </p:txBody>
      </p:sp>
      <p:sp>
        <p:nvSpPr>
          <p:cNvPr id="9" name="Content Placeholder 2">
            <a:extLst>
              <a:ext uri="{FF2B5EF4-FFF2-40B4-BE49-F238E27FC236}">
                <a16:creationId xmlns:a16="http://schemas.microsoft.com/office/drawing/2014/main" id="{CC669054-F273-03B6-5E67-D8979F126A7B}"/>
              </a:ext>
            </a:extLst>
          </p:cNvPr>
          <p:cNvSpPr txBox="1">
            <a:spLocks/>
          </p:cNvSpPr>
          <p:nvPr/>
        </p:nvSpPr>
        <p:spPr>
          <a:xfrm>
            <a:off x="3299880" y="2213518"/>
            <a:ext cx="3371271" cy="107051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kern="100" dirty="0">
                <a:latin typeface="Angsana New" panose="02020603050405020304" pitchFamily="18" charset="-34"/>
                <a:ea typeface="DengXian" panose="02010600030101010101" pitchFamily="2" charset="-122"/>
                <a:cs typeface="Angsana New" panose="02020603050405020304" pitchFamily="18" charset="-34"/>
              </a:rPr>
              <a:t>Multiple decision trees that uses best split strategy based on each attribute of the dataset. </a:t>
            </a:r>
          </a:p>
        </p:txBody>
      </p:sp>
    </p:spTree>
    <p:extLst>
      <p:ext uri="{BB962C8B-B14F-4D97-AF65-F5344CB8AC3E}">
        <p14:creationId xmlns:p14="http://schemas.microsoft.com/office/powerpoint/2010/main" val="1545272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6510F8-A206-7E9F-9113-405A1538AAD5}"/>
              </a:ext>
            </a:extLst>
          </p:cNvPr>
          <p:cNvSpPr/>
          <p:nvPr/>
        </p:nvSpPr>
        <p:spPr>
          <a:xfrm rot="5400000">
            <a:off x="56568" y="528253"/>
            <a:ext cx="511333" cy="624467"/>
          </a:xfrm>
          <a:prstGeom prst="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3655ABC-6138-6E06-866B-09CECA3C95FF}"/>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Results</a:t>
            </a:r>
          </a:p>
        </p:txBody>
      </p:sp>
      <p:pic>
        <p:nvPicPr>
          <p:cNvPr id="9" name="Picture 8" descr="A table with numbers and symbols&#10;&#10;Description automatically generated">
            <a:extLst>
              <a:ext uri="{FF2B5EF4-FFF2-40B4-BE49-F238E27FC236}">
                <a16:creationId xmlns:a16="http://schemas.microsoft.com/office/drawing/2014/main" id="{884617A7-0578-BC25-B6BB-B12B9A438A61}"/>
              </a:ext>
            </a:extLst>
          </p:cNvPr>
          <p:cNvPicPr>
            <a:picLocks noChangeAspect="1"/>
          </p:cNvPicPr>
          <p:nvPr/>
        </p:nvPicPr>
        <p:blipFill>
          <a:blip r:embed="rId2"/>
          <a:stretch>
            <a:fillRect/>
          </a:stretch>
        </p:blipFill>
        <p:spPr>
          <a:xfrm>
            <a:off x="401444" y="1612283"/>
            <a:ext cx="5744675" cy="1313999"/>
          </a:xfrm>
          <a:prstGeom prst="rect">
            <a:avLst/>
          </a:prstGeom>
        </p:spPr>
      </p:pic>
      <p:sp>
        <p:nvSpPr>
          <p:cNvPr id="11" name="TextBox 10">
            <a:extLst>
              <a:ext uri="{FF2B5EF4-FFF2-40B4-BE49-F238E27FC236}">
                <a16:creationId xmlns:a16="http://schemas.microsoft.com/office/drawing/2014/main" id="{6FEED11B-BC1E-601D-E7A1-E4CE54893D4F}"/>
              </a:ext>
            </a:extLst>
          </p:cNvPr>
          <p:cNvSpPr txBox="1"/>
          <p:nvPr/>
        </p:nvSpPr>
        <p:spPr>
          <a:xfrm>
            <a:off x="6523463" y="2147542"/>
            <a:ext cx="5144429" cy="2954655"/>
          </a:xfrm>
          <a:prstGeom prst="rect">
            <a:avLst/>
          </a:prstGeom>
          <a:noFill/>
        </p:spPr>
        <p:txBody>
          <a:bodyPr wrap="square">
            <a:spAutoFit/>
          </a:bodyPr>
          <a:lstStyle/>
          <a:p>
            <a:pPr lvl="0"/>
            <a:r>
              <a:rPr lang="en-US" sz="2400" kern="100" dirty="0">
                <a:effectLst/>
                <a:latin typeface="Angsana New" panose="02020603050405020304" pitchFamily="18" charset="-34"/>
                <a:ea typeface="DengXian" panose="02010600030101010101" pitchFamily="2" charset="-122"/>
                <a:cs typeface="Angsana New" panose="02020603050405020304" pitchFamily="18" charset="-34"/>
              </a:rPr>
              <a:t>The SVR model presents the lowest RMSE and the highest R2, considering the test data. </a:t>
            </a:r>
            <a:endParaRPr lang="en-US" sz="2400" kern="100" dirty="0">
              <a:latin typeface="Angsana New" panose="02020603050405020304" pitchFamily="18" charset="-34"/>
              <a:ea typeface="DengXian" panose="02010600030101010101" pitchFamily="2" charset="-122"/>
              <a:cs typeface="Angsana New" panose="02020603050405020304" pitchFamily="18" charset="-34"/>
            </a:endParaRPr>
          </a:p>
          <a:p>
            <a:pPr lvl="0"/>
            <a:endParaRPr lang="en-US" sz="2400" kern="100" dirty="0">
              <a:effectLst/>
              <a:latin typeface="Angsana New" panose="02020603050405020304" pitchFamily="18" charset="-34"/>
              <a:ea typeface="DengXian" panose="02010600030101010101" pitchFamily="2" charset="-122"/>
              <a:cs typeface="Angsana New" panose="02020603050405020304" pitchFamily="18" charset="-34"/>
            </a:endParaRPr>
          </a:p>
          <a:p>
            <a:r>
              <a:rPr lang="en-US" sz="2400" dirty="0">
                <a:effectLst/>
                <a:latin typeface="Angsana New" panose="02020603050405020304" pitchFamily="18" charset="-34"/>
                <a:cs typeface="Angsana New" panose="02020603050405020304" pitchFamily="18" charset="-34"/>
              </a:rPr>
              <a:t>The most significant predictors were the red band, the short infra-red band, CO, and SO2. The first two are related with PM2.5 and O3, while CO and SO2 are related with air pollution. </a:t>
            </a:r>
            <a:endParaRPr lang="en-US" sz="2400" dirty="0">
              <a:latin typeface="Angsana New" panose="02020603050405020304" pitchFamily="18" charset="-34"/>
              <a:cs typeface="Angsana New" panose="02020603050405020304" pitchFamily="18" charset="-34"/>
            </a:endParaRPr>
          </a:p>
          <a:p>
            <a:pPr lvl="0"/>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p>
        </p:txBody>
      </p:sp>
      <p:pic>
        <p:nvPicPr>
          <p:cNvPr id="13" name="Picture 12" descr="A table with text on it&#10;&#10;Description automatically generated">
            <a:extLst>
              <a:ext uri="{FF2B5EF4-FFF2-40B4-BE49-F238E27FC236}">
                <a16:creationId xmlns:a16="http://schemas.microsoft.com/office/drawing/2014/main" id="{2CEBF787-4720-55D9-B668-42DB961ADB7E}"/>
              </a:ext>
            </a:extLst>
          </p:cNvPr>
          <p:cNvPicPr>
            <a:picLocks noChangeAspect="1"/>
          </p:cNvPicPr>
          <p:nvPr/>
        </p:nvPicPr>
        <p:blipFill>
          <a:blip r:embed="rId3"/>
          <a:stretch>
            <a:fillRect/>
          </a:stretch>
        </p:blipFill>
        <p:spPr>
          <a:xfrm>
            <a:off x="401444" y="3137107"/>
            <a:ext cx="5694556" cy="2645419"/>
          </a:xfrm>
          <a:prstGeom prst="rect">
            <a:avLst/>
          </a:prstGeom>
        </p:spPr>
      </p:pic>
    </p:spTree>
    <p:extLst>
      <p:ext uri="{BB962C8B-B14F-4D97-AF65-F5344CB8AC3E}">
        <p14:creationId xmlns:p14="http://schemas.microsoft.com/office/powerpoint/2010/main" val="622340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ABEBF7-6442-7A6A-F042-309A5DD50FB1}"/>
              </a:ext>
            </a:extLst>
          </p:cNvPr>
          <p:cNvSpPr/>
          <p:nvPr/>
        </p:nvSpPr>
        <p:spPr>
          <a:xfrm>
            <a:off x="6299643" y="718456"/>
            <a:ext cx="4479531" cy="5421087"/>
          </a:xfrm>
          <a:prstGeom prst="rect">
            <a:avLst/>
          </a:prstGeom>
          <a:solidFill>
            <a:srgbClr val="5E5E5E"/>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E83292C-C749-C68E-E03D-03037B71C477}"/>
              </a:ext>
            </a:extLst>
          </p:cNvPr>
          <p:cNvSpPr/>
          <p:nvPr/>
        </p:nvSpPr>
        <p:spPr>
          <a:xfrm rot="5400000">
            <a:off x="56568" y="528253"/>
            <a:ext cx="511333" cy="624467"/>
          </a:xfrm>
          <a:prstGeom prst="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01E2F9C8-9820-FBB7-4800-4510841712CA}"/>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Results</a:t>
            </a:r>
          </a:p>
        </p:txBody>
      </p:sp>
      <p:pic>
        <p:nvPicPr>
          <p:cNvPr id="7" name="Picture 6" descr="A map of different regions&#10;&#10;Description automatically generated with medium confidence">
            <a:extLst>
              <a:ext uri="{FF2B5EF4-FFF2-40B4-BE49-F238E27FC236}">
                <a16:creationId xmlns:a16="http://schemas.microsoft.com/office/drawing/2014/main" id="{92BAA4C7-9E87-502B-A9AE-3AFEE01D7F95}"/>
              </a:ext>
            </a:extLst>
          </p:cNvPr>
          <p:cNvPicPr>
            <a:picLocks noChangeAspect="1"/>
          </p:cNvPicPr>
          <p:nvPr/>
        </p:nvPicPr>
        <p:blipFill>
          <a:blip r:embed="rId2"/>
          <a:stretch>
            <a:fillRect/>
          </a:stretch>
        </p:blipFill>
        <p:spPr>
          <a:xfrm>
            <a:off x="1887787" y="615055"/>
            <a:ext cx="4208213" cy="5780075"/>
          </a:xfrm>
          <a:prstGeom prst="rect">
            <a:avLst/>
          </a:prstGeom>
        </p:spPr>
      </p:pic>
      <p:sp>
        <p:nvSpPr>
          <p:cNvPr id="9" name="TextBox 8">
            <a:extLst>
              <a:ext uri="{FF2B5EF4-FFF2-40B4-BE49-F238E27FC236}">
                <a16:creationId xmlns:a16="http://schemas.microsoft.com/office/drawing/2014/main" id="{2C29A714-B78F-5545-22C7-7607DBE004D6}"/>
              </a:ext>
            </a:extLst>
          </p:cNvPr>
          <p:cNvSpPr txBox="1"/>
          <p:nvPr/>
        </p:nvSpPr>
        <p:spPr>
          <a:xfrm>
            <a:off x="6532044" y="1453835"/>
            <a:ext cx="4014728" cy="3323987"/>
          </a:xfrm>
          <a:prstGeom prst="rect">
            <a:avLst/>
          </a:prstGeom>
          <a:noFill/>
        </p:spPr>
        <p:txBody>
          <a:bodyPr wrap="square">
            <a:spAutoFit/>
          </a:bodyPr>
          <a:lstStyle/>
          <a:p>
            <a:endParaRPr lang="en-US" dirty="0">
              <a:latin typeface="CharisSIL"/>
            </a:endParaRPr>
          </a:p>
          <a:p>
            <a:r>
              <a:rPr lang="en-US" sz="2400" dirty="0">
                <a:solidFill>
                  <a:schemeClr val="bg1"/>
                </a:solidFill>
                <a:latin typeface="Angsana New" panose="02020603050405020304" pitchFamily="18" charset="-34"/>
                <a:cs typeface="Angsana New" panose="02020603050405020304" pitchFamily="18" charset="-34"/>
              </a:rPr>
              <a:t>T</a:t>
            </a:r>
            <a:r>
              <a:rPr lang="en-US" sz="2400" dirty="0">
                <a:solidFill>
                  <a:schemeClr val="bg1"/>
                </a:solidFill>
                <a:effectLst/>
                <a:latin typeface="Angsana New" panose="02020603050405020304" pitchFamily="18" charset="-34"/>
                <a:cs typeface="Angsana New" panose="02020603050405020304" pitchFamily="18" charset="-34"/>
              </a:rPr>
              <a:t>here was a significant increase in reported air pollutant concentrations in </a:t>
            </a:r>
            <a:r>
              <a:rPr lang="en-US" sz="2400" dirty="0">
                <a:solidFill>
                  <a:schemeClr val="bg1"/>
                </a:solidFill>
                <a:latin typeface="Angsana New" panose="02020603050405020304" pitchFamily="18" charset="-34"/>
                <a:cs typeface="Angsana New" panose="02020603050405020304" pitchFamily="18" charset="-34"/>
              </a:rPr>
              <a:t>the north and east region of the city</a:t>
            </a:r>
            <a:r>
              <a:rPr lang="en-US" sz="2400" dirty="0">
                <a:solidFill>
                  <a:schemeClr val="bg1"/>
                </a:solidFill>
                <a:effectLst/>
                <a:latin typeface="Angsana New" panose="02020603050405020304" pitchFamily="18" charset="-34"/>
                <a:cs typeface="Angsana New" panose="02020603050405020304" pitchFamily="18" charset="-34"/>
              </a:rPr>
              <a:t> between 2013 and 2017.</a:t>
            </a:r>
          </a:p>
          <a:p>
            <a:endParaRPr lang="en-US" sz="2400" dirty="0">
              <a:solidFill>
                <a:schemeClr val="bg1"/>
              </a:solidFill>
              <a:latin typeface="Angsana New" panose="02020603050405020304" pitchFamily="18" charset="-34"/>
              <a:cs typeface="Angsana New" panose="02020603050405020304" pitchFamily="18" charset="-34"/>
            </a:endParaRPr>
          </a:p>
          <a:p>
            <a:r>
              <a:rPr lang="en-US" sz="2400" dirty="0">
                <a:solidFill>
                  <a:schemeClr val="bg1"/>
                </a:solidFill>
                <a:effectLst/>
                <a:latin typeface="Angsana New" panose="02020603050405020304" pitchFamily="18" charset="-34"/>
                <a:cs typeface="Angsana New" panose="02020603050405020304" pitchFamily="18" charset="-34"/>
              </a:rPr>
              <a:t>In the north and east regions of the city, there were higher values of HCRD, which was likely due to the fact that these areas had higher rates of air pollutants, traffic, and population. </a:t>
            </a:r>
            <a:endParaRPr lang="en-US" sz="2400" dirty="0">
              <a:solidFill>
                <a:schemeClr val="bg1"/>
              </a:solidFill>
              <a:latin typeface="Angsana New" panose="02020603050405020304" pitchFamily="18" charset="-34"/>
              <a:cs typeface="Angsana New" panose="02020603050405020304" pitchFamily="18" charset="-34"/>
            </a:endParaRPr>
          </a:p>
        </p:txBody>
      </p:sp>
    </p:spTree>
    <p:extLst>
      <p:ext uri="{BB962C8B-B14F-4D97-AF65-F5344CB8AC3E}">
        <p14:creationId xmlns:p14="http://schemas.microsoft.com/office/powerpoint/2010/main" val="2084480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2004D9-811E-0AF9-014F-4D74455A7F37}"/>
              </a:ext>
            </a:extLst>
          </p:cNvPr>
          <p:cNvSpPr/>
          <p:nvPr/>
        </p:nvSpPr>
        <p:spPr>
          <a:xfrm rot="5400000">
            <a:off x="56568" y="528253"/>
            <a:ext cx="511333" cy="624467"/>
          </a:xfrm>
          <a:prstGeom prst="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2A6F321-B108-51A9-2005-8487F7A927C8}"/>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Limitations</a:t>
            </a:r>
          </a:p>
        </p:txBody>
      </p:sp>
      <p:sp>
        <p:nvSpPr>
          <p:cNvPr id="6" name="Freeform 5">
            <a:extLst>
              <a:ext uri="{FF2B5EF4-FFF2-40B4-BE49-F238E27FC236}">
                <a16:creationId xmlns:a16="http://schemas.microsoft.com/office/drawing/2014/main" id="{3C4007E5-4BF3-CB84-6323-096DDD97EB2A}"/>
              </a:ext>
            </a:extLst>
          </p:cNvPr>
          <p:cNvSpPr/>
          <p:nvPr/>
        </p:nvSpPr>
        <p:spPr>
          <a:xfrm>
            <a:off x="770667" y="1485655"/>
            <a:ext cx="2879351" cy="4426772"/>
          </a:xfrm>
          <a:custGeom>
            <a:avLst/>
            <a:gdLst>
              <a:gd name="connsiteX0" fmla="*/ 0 w 2611402"/>
              <a:gd name="connsiteY0" fmla="*/ 130570 h 1305701"/>
              <a:gd name="connsiteX1" fmla="*/ 130570 w 2611402"/>
              <a:gd name="connsiteY1" fmla="*/ 0 h 1305701"/>
              <a:gd name="connsiteX2" fmla="*/ 2480832 w 2611402"/>
              <a:gd name="connsiteY2" fmla="*/ 0 h 1305701"/>
              <a:gd name="connsiteX3" fmla="*/ 2611402 w 2611402"/>
              <a:gd name="connsiteY3" fmla="*/ 130570 h 1305701"/>
              <a:gd name="connsiteX4" fmla="*/ 2611402 w 2611402"/>
              <a:gd name="connsiteY4" fmla="*/ 1175131 h 1305701"/>
              <a:gd name="connsiteX5" fmla="*/ 2480832 w 2611402"/>
              <a:gd name="connsiteY5" fmla="*/ 1305701 h 1305701"/>
              <a:gd name="connsiteX6" fmla="*/ 130570 w 2611402"/>
              <a:gd name="connsiteY6" fmla="*/ 1305701 h 1305701"/>
              <a:gd name="connsiteX7" fmla="*/ 0 w 2611402"/>
              <a:gd name="connsiteY7" fmla="*/ 1175131 h 1305701"/>
              <a:gd name="connsiteX8" fmla="*/ 0 w 2611402"/>
              <a:gd name="connsiteY8" fmla="*/ 130570 h 13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402" h="1305701">
                <a:moveTo>
                  <a:pt x="0" y="130570"/>
                </a:moveTo>
                <a:cubicBezTo>
                  <a:pt x="0" y="58458"/>
                  <a:pt x="58458" y="0"/>
                  <a:pt x="130570" y="0"/>
                </a:cubicBezTo>
                <a:lnTo>
                  <a:pt x="2480832" y="0"/>
                </a:lnTo>
                <a:cubicBezTo>
                  <a:pt x="2552944" y="0"/>
                  <a:pt x="2611402" y="58458"/>
                  <a:pt x="2611402" y="130570"/>
                </a:cubicBezTo>
                <a:lnTo>
                  <a:pt x="2611402" y="1175131"/>
                </a:lnTo>
                <a:cubicBezTo>
                  <a:pt x="2611402" y="1247243"/>
                  <a:pt x="2552944" y="1305701"/>
                  <a:pt x="2480832" y="1305701"/>
                </a:cubicBezTo>
                <a:lnTo>
                  <a:pt x="130570" y="1305701"/>
                </a:lnTo>
                <a:cubicBezTo>
                  <a:pt x="58458" y="1305701"/>
                  <a:pt x="0" y="1247243"/>
                  <a:pt x="0" y="1175131"/>
                </a:cubicBezTo>
                <a:lnTo>
                  <a:pt x="0" y="130570"/>
                </a:lnTo>
                <a:close/>
              </a:path>
            </a:pathLst>
          </a:custGeom>
          <a:solidFill>
            <a:srgbClr val="C4F6C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2068" tIns="120793" rIns="162068" bIns="120793" numCol="1" spcCol="1270" anchor="ctr" anchorCtr="0">
            <a:noAutofit/>
          </a:bodyPr>
          <a:lstStyle/>
          <a:p>
            <a:pPr marL="0" lvl="0" indent="0" defTabSz="2889250">
              <a:lnSpc>
                <a:spcPct val="90000"/>
              </a:lnSpc>
              <a:spcBef>
                <a:spcPct val="0"/>
              </a:spcBef>
              <a:spcAft>
                <a:spcPct val="35000"/>
              </a:spcAft>
              <a:buNone/>
            </a:pPr>
            <a:r>
              <a:rPr lang="en-US" sz="2400" dirty="0">
                <a:solidFill>
                  <a:schemeClr val="bg2">
                    <a:lumMod val="50000"/>
                  </a:schemeClr>
                </a:solidFill>
                <a:latin typeface="Angsana New" panose="02020603050405020304" pitchFamily="18" charset="-34"/>
                <a:cs typeface="Angsana New" panose="02020603050405020304" pitchFamily="18" charset="-34"/>
              </a:rPr>
              <a:t>Limited number of satellite images without high cloud density.</a:t>
            </a:r>
          </a:p>
          <a:p>
            <a:pPr marL="0" lvl="0" indent="0" defTabSz="2889250">
              <a:lnSpc>
                <a:spcPct val="90000"/>
              </a:lnSpc>
              <a:spcBef>
                <a:spcPct val="0"/>
              </a:spcBef>
              <a:spcAft>
                <a:spcPct val="35000"/>
              </a:spcAft>
              <a:buNone/>
            </a:pPr>
            <a:r>
              <a:rPr lang="en-US" sz="2400" dirty="0">
                <a:solidFill>
                  <a:schemeClr val="bg2">
                    <a:lumMod val="50000"/>
                  </a:schemeClr>
                </a:solidFill>
                <a:latin typeface="Angsana New" panose="02020603050405020304" pitchFamily="18" charset="-34"/>
                <a:cs typeface="Angsana New" panose="02020603050405020304" pitchFamily="18" charset="-34"/>
              </a:rPr>
              <a:t>Some</a:t>
            </a:r>
            <a:r>
              <a:rPr lang="zh-CN" altLang="en-US" sz="2400" dirty="0">
                <a:solidFill>
                  <a:schemeClr val="bg2">
                    <a:lumMod val="50000"/>
                  </a:schemeClr>
                </a:solidFill>
                <a:latin typeface="Angsana New" panose="02020603050405020304" pitchFamily="18" charset="-34"/>
                <a:cs typeface="Angsana New" panose="02020603050405020304" pitchFamily="18" charset="-34"/>
              </a:rPr>
              <a:t> </a:t>
            </a:r>
            <a:r>
              <a:rPr lang="en-US" altLang="zh-CN" sz="2400" dirty="0">
                <a:solidFill>
                  <a:schemeClr val="bg2">
                    <a:lumMod val="50000"/>
                  </a:schemeClr>
                </a:solidFill>
                <a:latin typeface="Angsana New" panose="02020603050405020304" pitchFamily="18" charset="-34"/>
                <a:cs typeface="Angsana New" panose="02020603050405020304" pitchFamily="18" charset="-34"/>
              </a:rPr>
              <a:t>air quality data and hospital discharge data are incomplete. </a:t>
            </a:r>
          </a:p>
          <a:p>
            <a:pPr marL="0" lvl="0" indent="0" defTabSz="2889250">
              <a:lnSpc>
                <a:spcPct val="90000"/>
              </a:lnSpc>
              <a:spcBef>
                <a:spcPct val="0"/>
              </a:spcBef>
              <a:spcAft>
                <a:spcPct val="35000"/>
              </a:spcAft>
              <a:buNone/>
            </a:pPr>
            <a:endParaRPr lang="en-US" sz="2400" kern="1200" dirty="0">
              <a:solidFill>
                <a:schemeClr val="bg2">
                  <a:lumMod val="10000"/>
                </a:schemeClr>
              </a:solidFill>
              <a:latin typeface="Angsana New" panose="02020603050405020304" pitchFamily="18" charset="-34"/>
              <a:cs typeface="Angsana New" panose="02020603050405020304" pitchFamily="18" charset="-34"/>
            </a:endParaRPr>
          </a:p>
        </p:txBody>
      </p:sp>
      <p:sp>
        <p:nvSpPr>
          <p:cNvPr id="7" name="Freeform 6">
            <a:extLst>
              <a:ext uri="{FF2B5EF4-FFF2-40B4-BE49-F238E27FC236}">
                <a16:creationId xmlns:a16="http://schemas.microsoft.com/office/drawing/2014/main" id="{67FD2A4C-FFEF-64B8-F668-3DF6417DED14}"/>
              </a:ext>
            </a:extLst>
          </p:cNvPr>
          <p:cNvSpPr/>
          <p:nvPr/>
        </p:nvSpPr>
        <p:spPr>
          <a:xfrm>
            <a:off x="3996146" y="1498868"/>
            <a:ext cx="3537263" cy="4426772"/>
          </a:xfrm>
          <a:custGeom>
            <a:avLst/>
            <a:gdLst>
              <a:gd name="connsiteX0" fmla="*/ 0 w 2611402"/>
              <a:gd name="connsiteY0" fmla="*/ 130570 h 1305701"/>
              <a:gd name="connsiteX1" fmla="*/ 130570 w 2611402"/>
              <a:gd name="connsiteY1" fmla="*/ 0 h 1305701"/>
              <a:gd name="connsiteX2" fmla="*/ 2480832 w 2611402"/>
              <a:gd name="connsiteY2" fmla="*/ 0 h 1305701"/>
              <a:gd name="connsiteX3" fmla="*/ 2611402 w 2611402"/>
              <a:gd name="connsiteY3" fmla="*/ 130570 h 1305701"/>
              <a:gd name="connsiteX4" fmla="*/ 2611402 w 2611402"/>
              <a:gd name="connsiteY4" fmla="*/ 1175131 h 1305701"/>
              <a:gd name="connsiteX5" fmla="*/ 2480832 w 2611402"/>
              <a:gd name="connsiteY5" fmla="*/ 1305701 h 1305701"/>
              <a:gd name="connsiteX6" fmla="*/ 130570 w 2611402"/>
              <a:gd name="connsiteY6" fmla="*/ 1305701 h 1305701"/>
              <a:gd name="connsiteX7" fmla="*/ 0 w 2611402"/>
              <a:gd name="connsiteY7" fmla="*/ 1175131 h 1305701"/>
              <a:gd name="connsiteX8" fmla="*/ 0 w 2611402"/>
              <a:gd name="connsiteY8" fmla="*/ 130570 h 13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402" h="1305701">
                <a:moveTo>
                  <a:pt x="0" y="130570"/>
                </a:moveTo>
                <a:cubicBezTo>
                  <a:pt x="0" y="58458"/>
                  <a:pt x="58458" y="0"/>
                  <a:pt x="130570" y="0"/>
                </a:cubicBezTo>
                <a:lnTo>
                  <a:pt x="2480832" y="0"/>
                </a:lnTo>
                <a:cubicBezTo>
                  <a:pt x="2552944" y="0"/>
                  <a:pt x="2611402" y="58458"/>
                  <a:pt x="2611402" y="130570"/>
                </a:cubicBezTo>
                <a:lnTo>
                  <a:pt x="2611402" y="1175131"/>
                </a:lnTo>
                <a:cubicBezTo>
                  <a:pt x="2611402" y="1247243"/>
                  <a:pt x="2552944" y="1305701"/>
                  <a:pt x="2480832" y="1305701"/>
                </a:cubicBezTo>
                <a:lnTo>
                  <a:pt x="130570" y="1305701"/>
                </a:lnTo>
                <a:cubicBezTo>
                  <a:pt x="58458" y="1305701"/>
                  <a:pt x="0" y="1247243"/>
                  <a:pt x="0" y="1175131"/>
                </a:cubicBezTo>
                <a:lnTo>
                  <a:pt x="0" y="130570"/>
                </a:lnTo>
                <a:close/>
              </a:path>
            </a:pathLst>
          </a:custGeom>
          <a:solidFill>
            <a:srgbClr val="FFF6A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2068" tIns="120793" rIns="162068" bIns="120793" numCol="1" spcCol="1270" anchor="ctr" anchorCtr="0">
            <a:noAutofit/>
          </a:bodyPr>
          <a:lstStyle/>
          <a:p>
            <a:pPr marL="0" lvl="0" indent="0" defTabSz="2889250">
              <a:lnSpc>
                <a:spcPct val="90000"/>
              </a:lnSpc>
              <a:spcBef>
                <a:spcPct val="0"/>
              </a:spcBef>
              <a:spcAft>
                <a:spcPct val="35000"/>
              </a:spcAft>
              <a:buNone/>
            </a:pPr>
            <a:endParaRPr lang="en-US" sz="2400" kern="1200" dirty="0">
              <a:solidFill>
                <a:schemeClr val="bg2">
                  <a:lumMod val="50000"/>
                </a:schemeClr>
              </a:solidFill>
              <a:latin typeface="Angsana New" panose="02020603050405020304" pitchFamily="18" charset="-34"/>
              <a:cs typeface="Angsana New" panose="02020603050405020304" pitchFamily="18" charset="-34"/>
            </a:endParaRPr>
          </a:p>
          <a:p>
            <a:pPr marL="0" lvl="0" indent="0" defTabSz="2889250">
              <a:lnSpc>
                <a:spcPct val="90000"/>
              </a:lnSpc>
              <a:spcBef>
                <a:spcPct val="0"/>
              </a:spcBef>
              <a:spcAft>
                <a:spcPct val="35000"/>
              </a:spcAft>
              <a:buNone/>
            </a:pPr>
            <a:endParaRPr lang="en-US" sz="2400" dirty="0">
              <a:solidFill>
                <a:schemeClr val="bg2">
                  <a:lumMod val="50000"/>
                </a:schemeClr>
              </a:solidFill>
              <a:latin typeface="Angsana New" panose="02020603050405020304" pitchFamily="18" charset="-34"/>
              <a:cs typeface="Angsana New" panose="02020603050405020304" pitchFamily="18" charset="-34"/>
            </a:endParaRPr>
          </a:p>
          <a:p>
            <a:pPr marL="0" lvl="0" indent="0" defTabSz="2889250">
              <a:lnSpc>
                <a:spcPct val="90000"/>
              </a:lnSpc>
              <a:spcBef>
                <a:spcPct val="0"/>
              </a:spcBef>
              <a:spcAft>
                <a:spcPct val="35000"/>
              </a:spcAft>
              <a:buNone/>
            </a:pPr>
            <a:endParaRPr lang="en-US" sz="2000" kern="1200" dirty="0">
              <a:solidFill>
                <a:schemeClr val="bg2">
                  <a:lumMod val="50000"/>
                </a:schemeClr>
              </a:solidFill>
              <a:latin typeface="Angsana New" panose="02020603050405020304" pitchFamily="18" charset="-34"/>
              <a:cs typeface="Angsana New" panose="02020603050405020304" pitchFamily="18" charset="-34"/>
            </a:endParaRPr>
          </a:p>
          <a:p>
            <a:pPr marL="0" lvl="0" indent="0" defTabSz="2889250">
              <a:lnSpc>
                <a:spcPct val="90000"/>
              </a:lnSpc>
              <a:spcBef>
                <a:spcPct val="0"/>
              </a:spcBef>
              <a:spcAft>
                <a:spcPct val="35000"/>
              </a:spcAft>
              <a:buNone/>
            </a:pPr>
            <a:endParaRPr lang="en-US" sz="2000" kern="1200" dirty="0">
              <a:solidFill>
                <a:schemeClr val="bg2">
                  <a:lumMod val="50000"/>
                </a:schemeClr>
              </a:solidFill>
              <a:latin typeface="Angsana New" panose="02020603050405020304" pitchFamily="18" charset="-34"/>
              <a:cs typeface="Angsana New" panose="02020603050405020304" pitchFamily="18" charset="-34"/>
            </a:endParaRPr>
          </a:p>
          <a:p>
            <a:pPr marL="0" lvl="0" indent="0" defTabSz="2889250">
              <a:lnSpc>
                <a:spcPct val="90000"/>
              </a:lnSpc>
              <a:spcBef>
                <a:spcPct val="0"/>
              </a:spcBef>
              <a:spcAft>
                <a:spcPct val="35000"/>
              </a:spcAft>
              <a:buNone/>
            </a:pPr>
            <a:r>
              <a:rPr lang="en-US" sz="2000" kern="1200" dirty="0">
                <a:solidFill>
                  <a:schemeClr val="bg2">
                    <a:lumMod val="50000"/>
                  </a:schemeClr>
                </a:solidFill>
                <a:latin typeface="Angsana New" panose="02020603050405020304" pitchFamily="18" charset="-34"/>
                <a:cs typeface="Angsana New" panose="02020603050405020304" pitchFamily="18" charset="-34"/>
              </a:rPr>
              <a:t>The percentage split of training and testing data might not be ideal. </a:t>
            </a:r>
          </a:p>
          <a:p>
            <a:pPr marL="0" lvl="0" indent="0" defTabSz="2889250">
              <a:lnSpc>
                <a:spcPct val="90000"/>
              </a:lnSpc>
              <a:spcBef>
                <a:spcPct val="0"/>
              </a:spcBef>
              <a:spcAft>
                <a:spcPct val="35000"/>
              </a:spcAft>
              <a:buNone/>
            </a:pPr>
            <a:r>
              <a:rPr lang="en-US" sz="2000" kern="1200" dirty="0">
                <a:solidFill>
                  <a:schemeClr val="bg2">
                    <a:lumMod val="10000"/>
                  </a:schemeClr>
                </a:solidFill>
                <a:latin typeface="Angsana New" panose="02020603050405020304" pitchFamily="18" charset="-34"/>
                <a:cs typeface="Angsana New" panose="02020603050405020304" pitchFamily="18" charset="-34"/>
              </a:rPr>
              <a:t>Using PCA for dimensionality reduction before running the model.</a:t>
            </a:r>
          </a:p>
          <a:p>
            <a:pPr marL="0" lvl="0" indent="0" defTabSz="2889250">
              <a:lnSpc>
                <a:spcPct val="90000"/>
              </a:lnSpc>
              <a:spcBef>
                <a:spcPct val="0"/>
              </a:spcBef>
              <a:spcAft>
                <a:spcPct val="35000"/>
              </a:spcAft>
              <a:buNone/>
            </a:pPr>
            <a:r>
              <a:rPr lang="en-US" sz="2000" dirty="0">
                <a:solidFill>
                  <a:schemeClr val="bg2">
                    <a:lumMod val="10000"/>
                  </a:schemeClr>
                </a:solidFill>
                <a:latin typeface="Angsana New" panose="02020603050405020304" pitchFamily="18" charset="-34"/>
                <a:cs typeface="Angsana New" panose="02020603050405020304" pitchFamily="18" charset="-34"/>
              </a:rPr>
              <a:t>Establish influence area that account for local geography. Create a buffer around Quito to extend the study area.</a:t>
            </a:r>
          </a:p>
          <a:p>
            <a:pPr marL="0" lvl="0" indent="0" defTabSz="2889250">
              <a:lnSpc>
                <a:spcPct val="90000"/>
              </a:lnSpc>
              <a:spcBef>
                <a:spcPct val="0"/>
              </a:spcBef>
              <a:spcAft>
                <a:spcPct val="35000"/>
              </a:spcAft>
              <a:buNone/>
            </a:pPr>
            <a:r>
              <a:rPr lang="en-US" sz="2000" dirty="0">
                <a:solidFill>
                  <a:schemeClr val="bg2">
                    <a:lumMod val="10000"/>
                  </a:schemeClr>
                </a:solidFill>
                <a:latin typeface="Angsana New" panose="02020603050405020304" pitchFamily="18" charset="-34"/>
                <a:cs typeface="Angsana New" panose="02020603050405020304" pitchFamily="18" charset="-34"/>
              </a:rPr>
              <a:t>Experiment with different hyper-parameters of each machine learning models.</a:t>
            </a:r>
          </a:p>
          <a:p>
            <a:pPr marL="0" lvl="0" indent="0" defTabSz="2889250">
              <a:lnSpc>
                <a:spcPct val="90000"/>
              </a:lnSpc>
              <a:spcBef>
                <a:spcPct val="0"/>
              </a:spcBef>
              <a:spcAft>
                <a:spcPct val="35000"/>
              </a:spcAft>
              <a:buNone/>
            </a:pPr>
            <a:r>
              <a:rPr lang="en-US" sz="2000" dirty="0">
                <a:solidFill>
                  <a:schemeClr val="bg2">
                    <a:lumMod val="10000"/>
                  </a:schemeClr>
                </a:solidFill>
                <a:latin typeface="Angsana New" panose="02020603050405020304" pitchFamily="18" charset="-34"/>
                <a:cs typeface="Angsana New" panose="02020603050405020304" pitchFamily="18" charset="-34"/>
              </a:rPr>
              <a:t>Include AQMN influence area, trimester, or year as variables in the model. </a:t>
            </a:r>
            <a:endParaRPr lang="en-US" sz="2400" dirty="0">
              <a:solidFill>
                <a:schemeClr val="bg2">
                  <a:lumMod val="10000"/>
                </a:schemeClr>
              </a:solidFill>
              <a:latin typeface="Angsana New" panose="02020603050405020304" pitchFamily="18" charset="-34"/>
              <a:cs typeface="Angsana New" panose="02020603050405020304" pitchFamily="18" charset="-34"/>
            </a:endParaRPr>
          </a:p>
          <a:p>
            <a:pPr marL="0" lvl="0" indent="0" defTabSz="2889250">
              <a:lnSpc>
                <a:spcPct val="90000"/>
              </a:lnSpc>
              <a:spcBef>
                <a:spcPct val="0"/>
              </a:spcBef>
              <a:spcAft>
                <a:spcPct val="35000"/>
              </a:spcAft>
              <a:buNone/>
            </a:pPr>
            <a:r>
              <a:rPr lang="en-US" sz="2400" dirty="0">
                <a:solidFill>
                  <a:schemeClr val="bg2">
                    <a:lumMod val="10000"/>
                  </a:schemeClr>
                </a:solidFill>
                <a:latin typeface="Angsana New" panose="02020603050405020304" pitchFamily="18" charset="-34"/>
                <a:cs typeface="Angsana New" panose="02020603050405020304" pitchFamily="18" charset="-34"/>
              </a:rPr>
              <a:t> </a:t>
            </a:r>
          </a:p>
          <a:p>
            <a:pPr marL="0" lvl="0" indent="0" defTabSz="2889250">
              <a:lnSpc>
                <a:spcPct val="90000"/>
              </a:lnSpc>
              <a:spcBef>
                <a:spcPct val="0"/>
              </a:spcBef>
              <a:spcAft>
                <a:spcPct val="35000"/>
              </a:spcAft>
              <a:buNone/>
            </a:pPr>
            <a:endParaRPr lang="en-US" sz="2400" kern="1200" dirty="0">
              <a:solidFill>
                <a:schemeClr val="bg2">
                  <a:lumMod val="10000"/>
                </a:schemeClr>
              </a:solidFill>
              <a:latin typeface="Angsana New" panose="02020603050405020304" pitchFamily="18" charset="-34"/>
              <a:cs typeface="Angsana New" panose="02020603050405020304" pitchFamily="18" charset="-34"/>
            </a:endParaRPr>
          </a:p>
          <a:p>
            <a:pPr marL="0" lvl="0" indent="0" defTabSz="2889250">
              <a:lnSpc>
                <a:spcPct val="90000"/>
              </a:lnSpc>
              <a:spcBef>
                <a:spcPct val="0"/>
              </a:spcBef>
              <a:spcAft>
                <a:spcPct val="35000"/>
              </a:spcAft>
              <a:buNone/>
            </a:pPr>
            <a:endParaRPr lang="en-US" sz="2400" kern="1200" dirty="0">
              <a:solidFill>
                <a:schemeClr val="bg2">
                  <a:lumMod val="10000"/>
                </a:schemeClr>
              </a:solidFill>
              <a:latin typeface="Angsana New" panose="02020603050405020304" pitchFamily="18" charset="-34"/>
              <a:cs typeface="Angsana New" panose="02020603050405020304" pitchFamily="18" charset="-34"/>
            </a:endParaRPr>
          </a:p>
        </p:txBody>
      </p:sp>
      <p:sp>
        <p:nvSpPr>
          <p:cNvPr id="8" name="Freeform 7">
            <a:extLst>
              <a:ext uri="{FF2B5EF4-FFF2-40B4-BE49-F238E27FC236}">
                <a16:creationId xmlns:a16="http://schemas.microsoft.com/office/drawing/2014/main" id="{4EEFCE61-1D89-14C5-8BBB-547558B7BA5E}"/>
              </a:ext>
            </a:extLst>
          </p:cNvPr>
          <p:cNvSpPr/>
          <p:nvPr/>
        </p:nvSpPr>
        <p:spPr>
          <a:xfrm>
            <a:off x="8065724" y="1485655"/>
            <a:ext cx="3355609" cy="4413559"/>
          </a:xfrm>
          <a:custGeom>
            <a:avLst/>
            <a:gdLst>
              <a:gd name="connsiteX0" fmla="*/ 0 w 2611402"/>
              <a:gd name="connsiteY0" fmla="*/ 130570 h 1305701"/>
              <a:gd name="connsiteX1" fmla="*/ 130570 w 2611402"/>
              <a:gd name="connsiteY1" fmla="*/ 0 h 1305701"/>
              <a:gd name="connsiteX2" fmla="*/ 2480832 w 2611402"/>
              <a:gd name="connsiteY2" fmla="*/ 0 h 1305701"/>
              <a:gd name="connsiteX3" fmla="*/ 2611402 w 2611402"/>
              <a:gd name="connsiteY3" fmla="*/ 130570 h 1305701"/>
              <a:gd name="connsiteX4" fmla="*/ 2611402 w 2611402"/>
              <a:gd name="connsiteY4" fmla="*/ 1175131 h 1305701"/>
              <a:gd name="connsiteX5" fmla="*/ 2480832 w 2611402"/>
              <a:gd name="connsiteY5" fmla="*/ 1305701 h 1305701"/>
              <a:gd name="connsiteX6" fmla="*/ 130570 w 2611402"/>
              <a:gd name="connsiteY6" fmla="*/ 1305701 h 1305701"/>
              <a:gd name="connsiteX7" fmla="*/ 0 w 2611402"/>
              <a:gd name="connsiteY7" fmla="*/ 1175131 h 1305701"/>
              <a:gd name="connsiteX8" fmla="*/ 0 w 2611402"/>
              <a:gd name="connsiteY8" fmla="*/ 130570 h 13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402" h="1305701">
                <a:moveTo>
                  <a:pt x="0" y="130570"/>
                </a:moveTo>
                <a:cubicBezTo>
                  <a:pt x="0" y="58458"/>
                  <a:pt x="58458" y="0"/>
                  <a:pt x="130570" y="0"/>
                </a:cubicBezTo>
                <a:lnTo>
                  <a:pt x="2480832" y="0"/>
                </a:lnTo>
                <a:cubicBezTo>
                  <a:pt x="2552944" y="0"/>
                  <a:pt x="2611402" y="58458"/>
                  <a:pt x="2611402" y="130570"/>
                </a:cubicBezTo>
                <a:lnTo>
                  <a:pt x="2611402" y="1175131"/>
                </a:lnTo>
                <a:cubicBezTo>
                  <a:pt x="2611402" y="1247243"/>
                  <a:pt x="2552944" y="1305701"/>
                  <a:pt x="2480832" y="1305701"/>
                </a:cubicBezTo>
                <a:lnTo>
                  <a:pt x="130570" y="1305701"/>
                </a:lnTo>
                <a:cubicBezTo>
                  <a:pt x="58458" y="1305701"/>
                  <a:pt x="0" y="1247243"/>
                  <a:pt x="0" y="1175131"/>
                </a:cubicBezTo>
                <a:lnTo>
                  <a:pt x="0" y="130570"/>
                </a:ln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2068" tIns="120793" rIns="162068" bIns="120793" numCol="1" spcCol="1270" anchor="ctr" anchorCtr="0">
            <a:noAutofit/>
          </a:bodyPr>
          <a:lstStyle/>
          <a:p>
            <a:pPr marL="0" lvl="0" indent="0" defTabSz="2889250">
              <a:lnSpc>
                <a:spcPct val="90000"/>
              </a:lnSpc>
              <a:spcBef>
                <a:spcPct val="0"/>
              </a:spcBef>
              <a:spcAft>
                <a:spcPct val="35000"/>
              </a:spcAft>
              <a:buNone/>
            </a:pPr>
            <a:r>
              <a:rPr lang="en-US" sz="2400" kern="1200" dirty="0">
                <a:solidFill>
                  <a:schemeClr val="bg2">
                    <a:lumMod val="10000"/>
                  </a:schemeClr>
                </a:solidFill>
                <a:latin typeface="Angsana New" panose="02020603050405020304" pitchFamily="18" charset="-34"/>
                <a:cs typeface="Angsana New" panose="02020603050405020304" pitchFamily="18" charset="-34"/>
              </a:rPr>
              <a:t>Enhance reproducibility by providing raw data, metadata, code</a:t>
            </a:r>
            <a:r>
              <a:rPr lang="en-US" altLang="zh-CN" sz="2400" kern="1200" dirty="0">
                <a:solidFill>
                  <a:schemeClr val="bg2">
                    <a:lumMod val="10000"/>
                  </a:schemeClr>
                </a:solidFill>
                <a:latin typeface="Angsana New" panose="02020603050405020304" pitchFamily="18" charset="-34"/>
                <a:cs typeface="Angsana New" panose="02020603050405020304" pitchFamily="18" charset="-34"/>
              </a:rPr>
              <a:t>, and any intermediaries. </a:t>
            </a:r>
            <a:endParaRPr lang="en-US" sz="2400" kern="1200" dirty="0">
              <a:solidFill>
                <a:schemeClr val="bg2">
                  <a:lumMod val="10000"/>
                </a:schemeClr>
              </a:solidFill>
              <a:latin typeface="Angsana New" panose="02020603050405020304" pitchFamily="18" charset="-34"/>
              <a:cs typeface="Angsana New" panose="02020603050405020304" pitchFamily="18" charset="-34"/>
            </a:endParaRPr>
          </a:p>
          <a:p>
            <a:pPr marL="0" lvl="0" indent="0" defTabSz="2889250">
              <a:lnSpc>
                <a:spcPct val="90000"/>
              </a:lnSpc>
              <a:spcBef>
                <a:spcPct val="0"/>
              </a:spcBef>
              <a:spcAft>
                <a:spcPct val="35000"/>
              </a:spcAft>
              <a:buNone/>
            </a:pPr>
            <a:r>
              <a:rPr lang="en-US" sz="2400" kern="1200" dirty="0">
                <a:solidFill>
                  <a:schemeClr val="bg2">
                    <a:lumMod val="10000"/>
                  </a:schemeClr>
                </a:solidFill>
                <a:latin typeface="Angsana New" panose="02020603050405020304" pitchFamily="18" charset="-34"/>
                <a:cs typeface="Angsana New" panose="02020603050405020304" pitchFamily="18" charset="-34"/>
              </a:rPr>
              <a:t>Test this study with updated data </a:t>
            </a:r>
            <a:r>
              <a:rPr lang="en-US" sz="2400" dirty="0">
                <a:solidFill>
                  <a:schemeClr val="bg2">
                    <a:lumMod val="10000"/>
                  </a:schemeClr>
                </a:solidFill>
                <a:latin typeface="Angsana New" panose="02020603050405020304" pitchFamily="18" charset="-34"/>
                <a:cs typeface="Angsana New" panose="02020603050405020304" pitchFamily="18" charset="-34"/>
              </a:rPr>
              <a:t>in a different geographic area. </a:t>
            </a:r>
            <a:endParaRPr lang="en-US" sz="2400" kern="1200" dirty="0">
              <a:solidFill>
                <a:schemeClr val="bg2">
                  <a:lumMod val="10000"/>
                </a:schemeClr>
              </a:solidFill>
              <a:latin typeface="Angsana New" panose="02020603050405020304" pitchFamily="18" charset="-34"/>
              <a:cs typeface="Angsana New" panose="02020603050405020304" pitchFamily="18" charset="-34"/>
            </a:endParaRPr>
          </a:p>
          <a:p>
            <a:pPr marL="0" lvl="0" indent="0" algn="ctr" defTabSz="2889250">
              <a:lnSpc>
                <a:spcPct val="90000"/>
              </a:lnSpc>
              <a:spcBef>
                <a:spcPct val="0"/>
              </a:spcBef>
              <a:spcAft>
                <a:spcPct val="35000"/>
              </a:spcAft>
              <a:buNone/>
            </a:pPr>
            <a:endParaRPr lang="en-US" sz="4000" kern="1200" dirty="0">
              <a:solidFill>
                <a:schemeClr val="bg2">
                  <a:lumMod val="10000"/>
                </a:schemeClr>
              </a:solidFill>
              <a:latin typeface="Angsana New" panose="02020603050405020304" pitchFamily="18" charset="-34"/>
              <a:cs typeface="Angsana New" panose="02020603050405020304" pitchFamily="18" charset="-34"/>
            </a:endParaRPr>
          </a:p>
        </p:txBody>
      </p:sp>
      <p:sp>
        <p:nvSpPr>
          <p:cNvPr id="9" name="Rounded Rectangle 8">
            <a:extLst>
              <a:ext uri="{FF2B5EF4-FFF2-40B4-BE49-F238E27FC236}">
                <a16:creationId xmlns:a16="http://schemas.microsoft.com/office/drawing/2014/main" id="{2F391DA6-CDE5-E149-1EC7-20D2E097396D}"/>
              </a:ext>
            </a:extLst>
          </p:cNvPr>
          <p:cNvSpPr/>
          <p:nvPr/>
        </p:nvSpPr>
        <p:spPr>
          <a:xfrm>
            <a:off x="1399054" y="1476405"/>
            <a:ext cx="1644806" cy="355217"/>
          </a:xfrm>
          <a:prstGeom prst="round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22E8D2F4-BA8C-03FD-A4D3-7E0536EEE1E3}"/>
              </a:ext>
            </a:extLst>
          </p:cNvPr>
          <p:cNvSpPr>
            <a:spLocks noGrp="1"/>
          </p:cNvSpPr>
          <p:nvPr>
            <p:ph idx="1"/>
          </p:nvPr>
        </p:nvSpPr>
        <p:spPr>
          <a:xfrm>
            <a:off x="1515448" y="1498868"/>
            <a:ext cx="1412017" cy="355218"/>
          </a:xfrm>
        </p:spPr>
        <p:txBody>
          <a:bodyPr>
            <a:normAutofit fontScale="92500" lnSpcReduction="20000"/>
          </a:bodyPr>
          <a:lstStyle/>
          <a:p>
            <a:pPr marL="0" indent="0" algn="ctr">
              <a:buNone/>
            </a:pPr>
            <a:r>
              <a:rPr lang="en-US" sz="2400" dirty="0">
                <a:latin typeface="Angsana New" panose="02020603050405020304" pitchFamily="18" charset="-34"/>
                <a:cs typeface="Angsana New" panose="02020603050405020304" pitchFamily="18" charset="-34"/>
              </a:rPr>
              <a:t>DATA</a:t>
            </a:r>
          </a:p>
        </p:txBody>
      </p:sp>
      <p:sp>
        <p:nvSpPr>
          <p:cNvPr id="11" name="Rounded Rectangle 10">
            <a:extLst>
              <a:ext uri="{FF2B5EF4-FFF2-40B4-BE49-F238E27FC236}">
                <a16:creationId xmlns:a16="http://schemas.microsoft.com/office/drawing/2014/main" id="{53380FD4-55E8-464F-E0D8-20BDBCB389DB}"/>
              </a:ext>
            </a:extLst>
          </p:cNvPr>
          <p:cNvSpPr/>
          <p:nvPr/>
        </p:nvSpPr>
        <p:spPr>
          <a:xfrm>
            <a:off x="4800454" y="1503372"/>
            <a:ext cx="2109499" cy="355217"/>
          </a:xfrm>
          <a:prstGeom prst="round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0E254DE7-6AAD-B6D4-2AC0-05822B1E77F6}"/>
              </a:ext>
            </a:extLst>
          </p:cNvPr>
          <p:cNvSpPr txBox="1">
            <a:spLocks/>
          </p:cNvSpPr>
          <p:nvPr/>
        </p:nvSpPr>
        <p:spPr>
          <a:xfrm>
            <a:off x="4916849" y="1505229"/>
            <a:ext cx="1993104" cy="35521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latin typeface="Angsana New" panose="02020603050405020304" pitchFamily="18" charset="-34"/>
                <a:cs typeface="Angsana New" panose="02020603050405020304" pitchFamily="18" charset="-34"/>
              </a:rPr>
              <a:t>RESEARCH DESIGN</a:t>
            </a:r>
          </a:p>
        </p:txBody>
      </p:sp>
      <p:sp>
        <p:nvSpPr>
          <p:cNvPr id="13" name="Rounded Rectangle 12">
            <a:extLst>
              <a:ext uri="{FF2B5EF4-FFF2-40B4-BE49-F238E27FC236}">
                <a16:creationId xmlns:a16="http://schemas.microsoft.com/office/drawing/2014/main" id="{EF784B82-5231-D4BF-FA01-838005CB44E4}"/>
              </a:ext>
            </a:extLst>
          </p:cNvPr>
          <p:cNvSpPr/>
          <p:nvPr/>
        </p:nvSpPr>
        <p:spPr>
          <a:xfrm>
            <a:off x="8567053" y="1512081"/>
            <a:ext cx="2109499" cy="355217"/>
          </a:xfrm>
          <a:prstGeom prst="round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EE67DF03-B624-4BB8-FD61-CCEAE39F4996}"/>
              </a:ext>
            </a:extLst>
          </p:cNvPr>
          <p:cNvSpPr txBox="1">
            <a:spLocks/>
          </p:cNvSpPr>
          <p:nvPr/>
        </p:nvSpPr>
        <p:spPr>
          <a:xfrm>
            <a:off x="8391766" y="1474952"/>
            <a:ext cx="2565649" cy="441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latin typeface="Angsana New" panose="02020603050405020304" pitchFamily="18" charset="-34"/>
                <a:cs typeface="Angsana New" panose="02020603050405020304" pitchFamily="18" charset="-34"/>
              </a:rPr>
              <a:t>REPRODUCIBILITY</a:t>
            </a:r>
          </a:p>
        </p:txBody>
      </p:sp>
    </p:spTree>
    <p:extLst>
      <p:ext uri="{BB962C8B-B14F-4D97-AF65-F5344CB8AC3E}">
        <p14:creationId xmlns:p14="http://schemas.microsoft.com/office/powerpoint/2010/main" val="502781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1E617-BFFB-0E8E-1566-5C026E066AE6}"/>
              </a:ext>
            </a:extLst>
          </p:cNvPr>
          <p:cNvSpPr>
            <a:spLocks noGrp="1"/>
          </p:cNvSpPr>
          <p:nvPr>
            <p:ph type="title"/>
          </p:nvPr>
        </p:nvSpPr>
        <p:spPr>
          <a:xfrm>
            <a:off x="624468" y="342824"/>
            <a:ext cx="10515600" cy="995324"/>
          </a:xfrm>
        </p:spPr>
        <p:txBody>
          <a:bodyPr>
            <a:normAutofit/>
          </a:bodyPr>
          <a:lstStyle/>
          <a:p>
            <a:r>
              <a:rPr lang="en-US" sz="3600" b="1" dirty="0">
                <a:solidFill>
                  <a:schemeClr val="bg2">
                    <a:lumMod val="25000"/>
                  </a:schemeClr>
                </a:solidFill>
                <a:latin typeface="Angsana New" panose="02020603050405020304" pitchFamily="18" charset="-34"/>
                <a:cs typeface="Angsana New" panose="02020603050405020304" pitchFamily="18" charset="-34"/>
              </a:rPr>
              <a:t>Motivations for RS in Geospatial Health Research</a:t>
            </a:r>
          </a:p>
        </p:txBody>
      </p:sp>
      <p:sp>
        <p:nvSpPr>
          <p:cNvPr id="4" name="Rectangle 3">
            <a:extLst>
              <a:ext uri="{FF2B5EF4-FFF2-40B4-BE49-F238E27FC236}">
                <a16:creationId xmlns:a16="http://schemas.microsoft.com/office/drawing/2014/main" id="{3EDB6AE8-5499-B80A-95B3-7624C937CE2A}"/>
              </a:ext>
            </a:extLst>
          </p:cNvPr>
          <p:cNvSpPr/>
          <p:nvPr/>
        </p:nvSpPr>
        <p:spPr>
          <a:xfrm rot="5400000">
            <a:off x="56568" y="528253"/>
            <a:ext cx="511333" cy="624467"/>
          </a:xfrm>
          <a:prstGeom prst="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8F234013-6074-19F2-7E2F-F61E9DA1E04D}"/>
              </a:ext>
            </a:extLst>
          </p:cNvPr>
          <p:cNvSpPr>
            <a:spLocks noGrp="1"/>
          </p:cNvSpPr>
          <p:nvPr>
            <p:ph idx="1"/>
          </p:nvPr>
        </p:nvSpPr>
        <p:spPr>
          <a:xfrm>
            <a:off x="624467" y="1226634"/>
            <a:ext cx="4192859" cy="3958683"/>
          </a:xfrm>
        </p:spPr>
        <p:txBody>
          <a:bodyPr>
            <a:normAutofit/>
          </a:bodyPr>
          <a:lstStyle/>
          <a:p>
            <a:pPr marL="0" indent="0">
              <a:buNone/>
            </a:pPr>
            <a:endParaRPr lang="en-US" sz="3000" dirty="0">
              <a:latin typeface="Angsana New" panose="02020603050405020304" pitchFamily="18" charset="-34"/>
              <a:cs typeface="Angsana New" panose="02020603050405020304" pitchFamily="18" charset="-34"/>
            </a:endParaRPr>
          </a:p>
          <a:p>
            <a:pPr>
              <a:buClr>
                <a:schemeClr val="accent4"/>
              </a:buClr>
              <a:buSzPct val="100000"/>
              <a:buFont typeface="Wingdings" pitchFamily="2" charset="2"/>
              <a:buChar char="§"/>
            </a:pPr>
            <a:r>
              <a:rPr lang="en-US" sz="3000" b="1" dirty="0">
                <a:latin typeface="Angsana New" panose="02020603050405020304" pitchFamily="18" charset="-34"/>
                <a:cs typeface="Angsana New" panose="02020603050405020304" pitchFamily="18" charset="-34"/>
              </a:rPr>
              <a:t>Facilitate </a:t>
            </a:r>
            <a:r>
              <a:rPr lang="en-US" sz="3000" dirty="0">
                <a:latin typeface="Angsana New" panose="02020603050405020304" pitchFamily="18" charset="-34"/>
                <a:cs typeface="Angsana New" panose="02020603050405020304" pitchFamily="18" charset="-34"/>
              </a:rPr>
              <a:t>the identification of social and environmental determinants of health.</a:t>
            </a:r>
          </a:p>
          <a:p>
            <a:pPr>
              <a:buClr>
                <a:schemeClr val="accent4"/>
              </a:buClr>
              <a:buSzPct val="100000"/>
              <a:buFont typeface="Wingdings" pitchFamily="2" charset="2"/>
              <a:buChar char="§"/>
            </a:pPr>
            <a:r>
              <a:rPr lang="en-US" sz="3000" b="1" dirty="0">
                <a:latin typeface="Angsana New" panose="02020603050405020304" pitchFamily="18" charset="-34"/>
                <a:cs typeface="Angsana New" panose="02020603050405020304" pitchFamily="18" charset="-34"/>
              </a:rPr>
              <a:t>Enable</a:t>
            </a:r>
            <a:r>
              <a:rPr lang="en-US" sz="3000" dirty="0">
                <a:latin typeface="Angsana New" panose="02020603050405020304" pitchFamily="18" charset="-34"/>
                <a:cs typeface="Angsana New" panose="02020603050405020304" pitchFamily="18" charset="-34"/>
              </a:rPr>
              <a:t> the mapping and real-time monitoring of disease vectors.</a:t>
            </a:r>
          </a:p>
          <a:p>
            <a:pPr>
              <a:buClr>
                <a:schemeClr val="accent4"/>
              </a:buClr>
              <a:buSzPct val="100000"/>
              <a:buFont typeface="Wingdings" pitchFamily="2" charset="2"/>
              <a:buChar char="§"/>
            </a:pPr>
            <a:r>
              <a:rPr lang="en-US" sz="3000" b="1" dirty="0">
                <a:latin typeface="Angsana New" panose="02020603050405020304" pitchFamily="18" charset="-34"/>
                <a:cs typeface="Angsana New" panose="02020603050405020304" pitchFamily="18" charset="-34"/>
              </a:rPr>
              <a:t>Provide</a:t>
            </a:r>
            <a:r>
              <a:rPr lang="en-US" sz="3000" dirty="0">
                <a:latin typeface="Angsana New" panose="02020603050405020304" pitchFamily="18" charset="-34"/>
                <a:cs typeface="Angsana New" panose="02020603050405020304" pitchFamily="18" charset="-34"/>
              </a:rPr>
              <a:t> consistent spatial and temporal coverage. </a:t>
            </a:r>
          </a:p>
        </p:txBody>
      </p:sp>
      <p:pic>
        <p:nvPicPr>
          <p:cNvPr id="7" name="Picture 6" descr="A map of different countries/regions&#10;&#10;Description automatically generated">
            <a:extLst>
              <a:ext uri="{FF2B5EF4-FFF2-40B4-BE49-F238E27FC236}">
                <a16:creationId xmlns:a16="http://schemas.microsoft.com/office/drawing/2014/main" id="{095F7F4E-476C-3BFC-1985-9BDC77A9D43F}"/>
              </a:ext>
            </a:extLst>
          </p:cNvPr>
          <p:cNvPicPr>
            <a:picLocks noChangeAspect="1"/>
          </p:cNvPicPr>
          <p:nvPr/>
        </p:nvPicPr>
        <p:blipFill>
          <a:blip r:embed="rId2"/>
          <a:stretch>
            <a:fillRect/>
          </a:stretch>
        </p:blipFill>
        <p:spPr>
          <a:xfrm>
            <a:off x="5077523" y="3239686"/>
            <a:ext cx="5616497" cy="2640340"/>
          </a:xfrm>
          <a:prstGeom prst="rect">
            <a:avLst/>
          </a:prstGeom>
        </p:spPr>
      </p:pic>
      <p:pic>
        <p:nvPicPr>
          <p:cNvPr id="9" name="Picture 8">
            <a:extLst>
              <a:ext uri="{FF2B5EF4-FFF2-40B4-BE49-F238E27FC236}">
                <a16:creationId xmlns:a16="http://schemas.microsoft.com/office/drawing/2014/main" id="{AEFD0838-8B1E-12B0-241B-EE2E5F39FA7F}"/>
              </a:ext>
            </a:extLst>
          </p:cNvPr>
          <p:cNvPicPr>
            <a:picLocks noChangeAspect="1"/>
          </p:cNvPicPr>
          <p:nvPr/>
        </p:nvPicPr>
        <p:blipFill rotWithShape="1">
          <a:blip r:embed="rId3"/>
          <a:srcRect b="24432"/>
          <a:stretch/>
        </p:blipFill>
        <p:spPr>
          <a:xfrm>
            <a:off x="5250366" y="1642244"/>
            <a:ext cx="5270809" cy="1293346"/>
          </a:xfrm>
          <a:prstGeom prst="rect">
            <a:avLst/>
          </a:prstGeom>
        </p:spPr>
      </p:pic>
    </p:spTree>
    <p:extLst>
      <p:ext uri="{BB962C8B-B14F-4D97-AF65-F5344CB8AC3E}">
        <p14:creationId xmlns:p14="http://schemas.microsoft.com/office/powerpoint/2010/main" val="1516591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7793933-4CFB-C370-CCD5-EFF2A140A355}"/>
              </a:ext>
            </a:extLst>
          </p:cNvPr>
          <p:cNvPicPr>
            <a:picLocks noChangeAspect="1"/>
          </p:cNvPicPr>
          <p:nvPr/>
        </p:nvPicPr>
        <p:blipFill>
          <a:blip r:embed="rId2"/>
          <a:stretch>
            <a:fillRect/>
          </a:stretch>
        </p:blipFill>
        <p:spPr>
          <a:xfrm>
            <a:off x="4715657" y="1301257"/>
            <a:ext cx="6851875" cy="4887670"/>
          </a:xfrm>
          <a:prstGeom prst="roundRect">
            <a:avLst/>
          </a:prstGeom>
        </p:spPr>
      </p:pic>
      <p:sp>
        <p:nvSpPr>
          <p:cNvPr id="5" name="Rounded Rectangle 4">
            <a:extLst>
              <a:ext uri="{FF2B5EF4-FFF2-40B4-BE49-F238E27FC236}">
                <a16:creationId xmlns:a16="http://schemas.microsoft.com/office/drawing/2014/main" id="{831A8D60-BDD7-80D3-5E76-ED338537AA50}"/>
              </a:ext>
            </a:extLst>
          </p:cNvPr>
          <p:cNvSpPr/>
          <p:nvPr/>
        </p:nvSpPr>
        <p:spPr>
          <a:xfrm>
            <a:off x="372044" y="1448845"/>
            <a:ext cx="4083419" cy="2587895"/>
          </a:xfrm>
          <a:prstGeom prst="roundRect">
            <a:avLst/>
          </a:prstGeom>
          <a:solidFill>
            <a:srgbClr val="C4F6C7"/>
          </a:solidFill>
          <a:ln>
            <a:solidFill>
              <a:srgbClr val="C4F6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FAAA97-1ECE-CA68-228E-5216181A6E6D}"/>
              </a:ext>
            </a:extLst>
          </p:cNvPr>
          <p:cNvSpPr>
            <a:spLocks noGrp="1"/>
          </p:cNvSpPr>
          <p:nvPr>
            <p:ph type="title"/>
          </p:nvPr>
        </p:nvSpPr>
        <p:spPr>
          <a:xfrm>
            <a:off x="624468" y="584820"/>
            <a:ext cx="10515600" cy="590203"/>
          </a:xfrm>
        </p:spPr>
        <p:txBody>
          <a:bodyPr>
            <a:noAutofit/>
          </a:bodyPr>
          <a:lstStyle/>
          <a:p>
            <a:r>
              <a:rPr lang="en-US" sz="3600" b="1" dirty="0">
                <a:latin typeface="Angsana New" panose="02020603050405020304" pitchFamily="18" charset="-34"/>
                <a:cs typeface="Angsana New" panose="02020603050405020304" pitchFamily="18" charset="-34"/>
              </a:rPr>
              <a:t>Context of </a:t>
            </a:r>
            <a:r>
              <a:rPr lang="en-US" sz="3600" b="1" dirty="0">
                <a:solidFill>
                  <a:schemeClr val="bg2">
                    <a:lumMod val="25000"/>
                  </a:schemeClr>
                </a:solidFill>
                <a:effectLst/>
                <a:latin typeface="Angsana New" panose="02020603050405020304" pitchFamily="18" charset="-34"/>
                <a:cs typeface="Angsana New" panose="02020603050405020304" pitchFamily="18" charset="-34"/>
              </a:rPr>
              <a:t>Alvarez-Mendoza,</a:t>
            </a:r>
            <a:r>
              <a:rPr lang="en-US" sz="3600" b="1" dirty="0">
                <a:solidFill>
                  <a:schemeClr val="bg2">
                    <a:lumMod val="25000"/>
                  </a:schemeClr>
                </a:solidFill>
                <a:latin typeface="Angsana New" panose="02020603050405020304" pitchFamily="18" charset="-34"/>
                <a:cs typeface="Angsana New" panose="02020603050405020304" pitchFamily="18" charset="-34"/>
              </a:rPr>
              <a:t> </a:t>
            </a:r>
            <a:r>
              <a:rPr lang="en-US" sz="3600" b="1" dirty="0" err="1">
                <a:solidFill>
                  <a:schemeClr val="bg2">
                    <a:lumMod val="25000"/>
                  </a:schemeClr>
                </a:solidFill>
                <a:latin typeface="Angsana New" panose="02020603050405020304" pitchFamily="18" charset="-34"/>
                <a:cs typeface="Angsana New" panose="02020603050405020304" pitchFamily="18" charset="-34"/>
              </a:rPr>
              <a:t>et.al</a:t>
            </a:r>
            <a:r>
              <a:rPr lang="en-US" sz="3600" b="1" dirty="0">
                <a:solidFill>
                  <a:schemeClr val="bg2">
                    <a:lumMod val="25000"/>
                  </a:schemeClr>
                </a:solidFill>
                <a:latin typeface="Angsana New" panose="02020603050405020304" pitchFamily="18" charset="-34"/>
                <a:cs typeface="Angsana New" panose="02020603050405020304" pitchFamily="18" charset="-34"/>
              </a:rPr>
              <a:t> (2020)</a:t>
            </a:r>
            <a:endParaRPr lang="en-US" sz="3600" b="1" dirty="0">
              <a:latin typeface="Angsana New" panose="02020603050405020304" pitchFamily="18" charset="-34"/>
              <a:cs typeface="Angsana New" panose="02020603050405020304" pitchFamily="18" charset="-34"/>
            </a:endParaRPr>
          </a:p>
        </p:txBody>
      </p:sp>
      <p:sp>
        <p:nvSpPr>
          <p:cNvPr id="4" name="Rectangle 3">
            <a:extLst>
              <a:ext uri="{FF2B5EF4-FFF2-40B4-BE49-F238E27FC236}">
                <a16:creationId xmlns:a16="http://schemas.microsoft.com/office/drawing/2014/main" id="{8533DC51-038B-EF9C-AEFE-EEF36F5EA77F}"/>
              </a:ext>
            </a:extLst>
          </p:cNvPr>
          <p:cNvSpPr/>
          <p:nvPr/>
        </p:nvSpPr>
        <p:spPr>
          <a:xfrm rot="5400000">
            <a:off x="56568" y="528253"/>
            <a:ext cx="511333" cy="624467"/>
          </a:xfrm>
          <a:prstGeom prst="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9DB10CCC-A747-99D2-220A-E76C41D9E9A4}"/>
              </a:ext>
            </a:extLst>
          </p:cNvPr>
          <p:cNvSpPr/>
          <p:nvPr/>
        </p:nvSpPr>
        <p:spPr>
          <a:xfrm>
            <a:off x="324290" y="4252420"/>
            <a:ext cx="4131173" cy="1936507"/>
          </a:xfrm>
          <a:prstGeom prst="roundRect">
            <a:avLst/>
          </a:prstGeom>
          <a:solidFill>
            <a:srgbClr val="FFF6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2">
                  <a:lumMod val="25000"/>
                </a:schemeClr>
              </a:solidFill>
              <a:latin typeface="Angsana New" panose="02020603050405020304" pitchFamily="18" charset="-34"/>
              <a:ea typeface="DengXian" panose="02010600030101010101" pitchFamily="2" charset="-122"/>
              <a:cs typeface="Angsana New" panose="02020603050405020304" pitchFamily="18" charset="-34"/>
            </a:endParaRPr>
          </a:p>
          <a:p>
            <a:pPr algn="ctr"/>
            <a:r>
              <a:rPr lang="en-US" sz="2400" dirty="0">
                <a:solidFill>
                  <a:schemeClr val="bg2">
                    <a:lumMod val="25000"/>
                  </a:schemeClr>
                </a:solidFill>
                <a:latin typeface="Angsana New" panose="02020603050405020304" pitchFamily="18" charset="-34"/>
                <a:ea typeface="DengXian" panose="02010600030101010101" pitchFamily="2" charset="-122"/>
                <a:cs typeface="Angsana New" panose="02020603050405020304" pitchFamily="18" charset="-34"/>
              </a:rPr>
              <a:t>U</a:t>
            </a:r>
            <a:r>
              <a:rPr lang="en-US" sz="2400" dirty="0">
                <a:solidFill>
                  <a:schemeClr val="bg2">
                    <a:lumMod val="25000"/>
                  </a:schemeClr>
                </a:solidFill>
                <a:effectLst/>
                <a:latin typeface="Angsana New" panose="02020603050405020304" pitchFamily="18" charset="-34"/>
                <a:ea typeface="DengXian" panose="02010600030101010101" pitchFamily="2" charset="-122"/>
                <a:cs typeface="Angsana New" panose="02020603050405020304" pitchFamily="18" charset="-34"/>
              </a:rPr>
              <a:t>nderstand the most significant spatial predictors and the spatial distribution of chronical respiratory disease in the city of Quito, Ecuador </a:t>
            </a:r>
            <a:r>
              <a:rPr lang="en-US" sz="2400" dirty="0">
                <a:solidFill>
                  <a:schemeClr val="bg2">
                    <a:lumMod val="25000"/>
                  </a:schemeClr>
                </a:solidFill>
                <a:effectLst/>
                <a:latin typeface="Angsana New" panose="02020603050405020304" pitchFamily="18" charset="-34"/>
                <a:cs typeface="Angsana New" panose="02020603050405020304" pitchFamily="18" charset="-34"/>
              </a:rPr>
              <a:t> </a:t>
            </a:r>
            <a:endParaRPr lang="en-US" sz="2400" dirty="0">
              <a:solidFill>
                <a:schemeClr val="bg2">
                  <a:lumMod val="25000"/>
                </a:schemeClr>
              </a:solidFill>
              <a:latin typeface="Angsana New" panose="02020603050405020304" pitchFamily="18" charset="-34"/>
              <a:cs typeface="Angsana New" panose="02020603050405020304" pitchFamily="18" charset="-34"/>
            </a:endParaRPr>
          </a:p>
        </p:txBody>
      </p:sp>
      <p:sp>
        <p:nvSpPr>
          <p:cNvPr id="8" name="Rounded Rectangle 7">
            <a:extLst>
              <a:ext uri="{FF2B5EF4-FFF2-40B4-BE49-F238E27FC236}">
                <a16:creationId xmlns:a16="http://schemas.microsoft.com/office/drawing/2014/main" id="{82C44CE7-8A8B-6E7D-367A-AB3D2845929F}"/>
              </a:ext>
            </a:extLst>
          </p:cNvPr>
          <p:cNvSpPr/>
          <p:nvPr/>
        </p:nvSpPr>
        <p:spPr>
          <a:xfrm>
            <a:off x="1543597" y="1439322"/>
            <a:ext cx="1644806" cy="355217"/>
          </a:xfrm>
          <a:prstGeom prst="round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DBE827-6ABF-81DE-F22F-57B27FA5831B}"/>
              </a:ext>
            </a:extLst>
          </p:cNvPr>
          <p:cNvSpPr>
            <a:spLocks noGrp="1"/>
          </p:cNvSpPr>
          <p:nvPr>
            <p:ph idx="1"/>
          </p:nvPr>
        </p:nvSpPr>
        <p:spPr>
          <a:xfrm>
            <a:off x="1707744" y="1478156"/>
            <a:ext cx="1412017" cy="355218"/>
          </a:xfrm>
        </p:spPr>
        <p:txBody>
          <a:bodyPr>
            <a:normAutofit fontScale="92500" lnSpcReduction="20000"/>
          </a:bodyPr>
          <a:lstStyle/>
          <a:p>
            <a:pPr marL="0" indent="0" algn="ctr">
              <a:buNone/>
            </a:pPr>
            <a:r>
              <a:rPr lang="en-US" sz="2400" dirty="0">
                <a:latin typeface="Angsana New" panose="02020603050405020304" pitchFamily="18" charset="-34"/>
                <a:cs typeface="Angsana New" panose="02020603050405020304" pitchFamily="18" charset="-34"/>
              </a:rPr>
              <a:t>STUDY</a:t>
            </a:r>
          </a:p>
        </p:txBody>
      </p:sp>
      <p:sp>
        <p:nvSpPr>
          <p:cNvPr id="9" name="Content Placeholder 2">
            <a:extLst>
              <a:ext uri="{FF2B5EF4-FFF2-40B4-BE49-F238E27FC236}">
                <a16:creationId xmlns:a16="http://schemas.microsoft.com/office/drawing/2014/main" id="{A244CF58-F11A-B436-5BC4-08E81AA10022}"/>
              </a:ext>
            </a:extLst>
          </p:cNvPr>
          <p:cNvSpPr txBox="1">
            <a:spLocks/>
          </p:cNvSpPr>
          <p:nvPr/>
        </p:nvSpPr>
        <p:spPr>
          <a:xfrm>
            <a:off x="460091" y="1955653"/>
            <a:ext cx="3937770" cy="196957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Angsana New" panose="02020603050405020304" pitchFamily="18" charset="-34"/>
                <a:ea typeface="DengXian" panose="02010600030101010101" pitchFamily="2" charset="-122"/>
                <a:cs typeface="Angsana New" panose="02020603050405020304" pitchFamily="18" charset="-34"/>
              </a:rPr>
              <a:t>C</a:t>
            </a:r>
            <a:r>
              <a:rPr lang="en-US" dirty="0">
                <a:effectLst/>
                <a:latin typeface="Angsana New" panose="02020603050405020304" pitchFamily="18" charset="-34"/>
                <a:ea typeface="DengXian" panose="02010600030101010101" pitchFamily="2" charset="-122"/>
                <a:cs typeface="Angsana New" panose="02020603050405020304" pitchFamily="18" charset="-34"/>
              </a:rPr>
              <a:t>ompare the effectiveness of several machine learning models in predicting the number of hospital discharge patients with chronical respiratory diseases using remote sensing and air quality data</a:t>
            </a:r>
            <a:endParaRPr lang="en-US" dirty="0">
              <a:latin typeface="Angsana New" panose="02020603050405020304" pitchFamily="18" charset="-34"/>
              <a:cs typeface="Angsana New" panose="02020603050405020304" pitchFamily="18" charset="-34"/>
            </a:endParaRPr>
          </a:p>
        </p:txBody>
      </p:sp>
      <p:sp>
        <p:nvSpPr>
          <p:cNvPr id="10" name="Rounded Rectangle 9">
            <a:extLst>
              <a:ext uri="{FF2B5EF4-FFF2-40B4-BE49-F238E27FC236}">
                <a16:creationId xmlns:a16="http://schemas.microsoft.com/office/drawing/2014/main" id="{909A6385-8A54-FF41-902A-617ACEFA9D62}"/>
              </a:ext>
            </a:extLst>
          </p:cNvPr>
          <p:cNvSpPr/>
          <p:nvPr/>
        </p:nvSpPr>
        <p:spPr>
          <a:xfrm>
            <a:off x="1543597" y="4238318"/>
            <a:ext cx="1644806" cy="355217"/>
          </a:xfrm>
          <a:prstGeom prst="round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2">
            <a:extLst>
              <a:ext uri="{FF2B5EF4-FFF2-40B4-BE49-F238E27FC236}">
                <a16:creationId xmlns:a16="http://schemas.microsoft.com/office/drawing/2014/main" id="{2B6D9C45-31CD-1D54-0746-095F27130A5D}"/>
              </a:ext>
            </a:extLst>
          </p:cNvPr>
          <p:cNvSpPr txBox="1">
            <a:spLocks/>
          </p:cNvSpPr>
          <p:nvPr/>
        </p:nvSpPr>
        <p:spPr>
          <a:xfrm>
            <a:off x="1835625" y="4262375"/>
            <a:ext cx="1284136" cy="35521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latin typeface="Angsana New" panose="02020603050405020304" pitchFamily="18" charset="-34"/>
                <a:cs typeface="Angsana New" panose="02020603050405020304" pitchFamily="18" charset="-34"/>
              </a:rPr>
              <a:t>GOAL</a:t>
            </a:r>
          </a:p>
        </p:txBody>
      </p:sp>
      <p:pic>
        <p:nvPicPr>
          <p:cNvPr id="20" name="Picture 19" descr="A close-up of a white background&#10;&#10;Description automatically generated">
            <a:extLst>
              <a:ext uri="{FF2B5EF4-FFF2-40B4-BE49-F238E27FC236}">
                <a16:creationId xmlns:a16="http://schemas.microsoft.com/office/drawing/2014/main" id="{A4219B21-4192-D891-9683-9679189493F5}"/>
              </a:ext>
            </a:extLst>
          </p:cNvPr>
          <p:cNvPicPr>
            <a:picLocks noChangeAspect="1"/>
          </p:cNvPicPr>
          <p:nvPr/>
        </p:nvPicPr>
        <p:blipFill>
          <a:blip r:embed="rId3">
            <a:alphaModFix amt="70000"/>
          </a:blip>
          <a:stretch>
            <a:fillRect/>
          </a:stretch>
        </p:blipFill>
        <p:spPr>
          <a:xfrm>
            <a:off x="5114774" y="1439322"/>
            <a:ext cx="6053640" cy="1216439"/>
          </a:xfrm>
          <a:prstGeom prst="roundRect">
            <a:avLst/>
          </a:prstGeom>
          <a:ln>
            <a:noFill/>
          </a:ln>
          <a:effectLst>
            <a:softEdge rad="63500"/>
          </a:effectLst>
        </p:spPr>
      </p:pic>
    </p:spTree>
    <p:extLst>
      <p:ext uri="{BB962C8B-B14F-4D97-AF65-F5344CB8AC3E}">
        <p14:creationId xmlns:p14="http://schemas.microsoft.com/office/powerpoint/2010/main" val="1642850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23DAA2-934E-C22D-8831-E2CB8CF60F31}"/>
              </a:ext>
            </a:extLst>
          </p:cNvPr>
          <p:cNvSpPr/>
          <p:nvPr/>
        </p:nvSpPr>
        <p:spPr>
          <a:xfrm rot="5400000">
            <a:off x="56568" y="528253"/>
            <a:ext cx="511333" cy="624467"/>
          </a:xfrm>
          <a:prstGeom prst="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020F3051-A4E6-AA4A-8280-325B0FB3FE83}"/>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Context of </a:t>
            </a:r>
            <a:r>
              <a:rPr lang="en-US" sz="3600" b="1" dirty="0">
                <a:solidFill>
                  <a:schemeClr val="bg2">
                    <a:lumMod val="25000"/>
                  </a:schemeClr>
                </a:solidFill>
                <a:latin typeface="Angsana New" panose="02020603050405020304" pitchFamily="18" charset="-34"/>
                <a:cs typeface="Angsana New" panose="02020603050405020304" pitchFamily="18" charset="-34"/>
              </a:rPr>
              <a:t>Alvarez-Mendoza, </a:t>
            </a:r>
            <a:r>
              <a:rPr lang="en-US" sz="3600" b="1" dirty="0" err="1">
                <a:solidFill>
                  <a:schemeClr val="bg2">
                    <a:lumMod val="25000"/>
                  </a:schemeClr>
                </a:solidFill>
                <a:latin typeface="Angsana New" panose="02020603050405020304" pitchFamily="18" charset="-34"/>
                <a:cs typeface="Angsana New" panose="02020603050405020304" pitchFamily="18" charset="-34"/>
              </a:rPr>
              <a:t>et.al</a:t>
            </a:r>
            <a:r>
              <a:rPr lang="en-US" sz="3600" b="1" dirty="0">
                <a:solidFill>
                  <a:schemeClr val="bg2">
                    <a:lumMod val="25000"/>
                  </a:schemeClr>
                </a:solidFill>
                <a:latin typeface="Angsana New" panose="02020603050405020304" pitchFamily="18" charset="-34"/>
                <a:cs typeface="Angsana New" panose="02020603050405020304" pitchFamily="18" charset="-34"/>
              </a:rPr>
              <a:t> (2020)</a:t>
            </a:r>
            <a:endParaRPr lang="en-US" sz="3600" b="1" dirty="0">
              <a:latin typeface="Angsana New" panose="02020603050405020304" pitchFamily="18" charset="-34"/>
              <a:cs typeface="Angsana New" panose="02020603050405020304" pitchFamily="18" charset="-34"/>
            </a:endParaRPr>
          </a:p>
        </p:txBody>
      </p:sp>
      <p:sp>
        <p:nvSpPr>
          <p:cNvPr id="21" name="Freeform 20">
            <a:extLst>
              <a:ext uri="{FF2B5EF4-FFF2-40B4-BE49-F238E27FC236}">
                <a16:creationId xmlns:a16="http://schemas.microsoft.com/office/drawing/2014/main" id="{162F44D5-63DA-200B-46DA-2FDA16347DED}"/>
              </a:ext>
            </a:extLst>
          </p:cNvPr>
          <p:cNvSpPr/>
          <p:nvPr/>
        </p:nvSpPr>
        <p:spPr>
          <a:xfrm>
            <a:off x="843403" y="2138506"/>
            <a:ext cx="2879351" cy="1305701"/>
          </a:xfrm>
          <a:custGeom>
            <a:avLst/>
            <a:gdLst>
              <a:gd name="connsiteX0" fmla="*/ 0 w 2611402"/>
              <a:gd name="connsiteY0" fmla="*/ 130570 h 1305701"/>
              <a:gd name="connsiteX1" fmla="*/ 130570 w 2611402"/>
              <a:gd name="connsiteY1" fmla="*/ 0 h 1305701"/>
              <a:gd name="connsiteX2" fmla="*/ 2480832 w 2611402"/>
              <a:gd name="connsiteY2" fmla="*/ 0 h 1305701"/>
              <a:gd name="connsiteX3" fmla="*/ 2611402 w 2611402"/>
              <a:gd name="connsiteY3" fmla="*/ 130570 h 1305701"/>
              <a:gd name="connsiteX4" fmla="*/ 2611402 w 2611402"/>
              <a:gd name="connsiteY4" fmla="*/ 1175131 h 1305701"/>
              <a:gd name="connsiteX5" fmla="*/ 2480832 w 2611402"/>
              <a:gd name="connsiteY5" fmla="*/ 1305701 h 1305701"/>
              <a:gd name="connsiteX6" fmla="*/ 130570 w 2611402"/>
              <a:gd name="connsiteY6" fmla="*/ 1305701 h 1305701"/>
              <a:gd name="connsiteX7" fmla="*/ 0 w 2611402"/>
              <a:gd name="connsiteY7" fmla="*/ 1175131 h 1305701"/>
              <a:gd name="connsiteX8" fmla="*/ 0 w 2611402"/>
              <a:gd name="connsiteY8" fmla="*/ 130570 h 13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402" h="1305701">
                <a:moveTo>
                  <a:pt x="0" y="130570"/>
                </a:moveTo>
                <a:cubicBezTo>
                  <a:pt x="0" y="58458"/>
                  <a:pt x="58458" y="0"/>
                  <a:pt x="130570" y="0"/>
                </a:cubicBezTo>
                <a:lnTo>
                  <a:pt x="2480832" y="0"/>
                </a:lnTo>
                <a:cubicBezTo>
                  <a:pt x="2552944" y="0"/>
                  <a:pt x="2611402" y="58458"/>
                  <a:pt x="2611402" y="130570"/>
                </a:cubicBezTo>
                <a:lnTo>
                  <a:pt x="2611402" y="1175131"/>
                </a:lnTo>
                <a:cubicBezTo>
                  <a:pt x="2611402" y="1247243"/>
                  <a:pt x="2552944" y="1305701"/>
                  <a:pt x="2480832" y="1305701"/>
                </a:cubicBezTo>
                <a:lnTo>
                  <a:pt x="130570" y="1305701"/>
                </a:lnTo>
                <a:cubicBezTo>
                  <a:pt x="58458" y="1305701"/>
                  <a:pt x="0" y="1247243"/>
                  <a:pt x="0" y="1175131"/>
                </a:cubicBezTo>
                <a:lnTo>
                  <a:pt x="0" y="130570"/>
                </a:lnTo>
                <a:close/>
              </a:path>
            </a:pathLst>
          </a:custGeom>
          <a:solidFill>
            <a:srgbClr val="C4F6C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2068" tIns="120793" rIns="162068" bIns="120793" numCol="1" spcCol="1270" anchor="ctr" anchorCtr="0">
            <a:noAutofit/>
          </a:bodyPr>
          <a:lstStyle/>
          <a:p>
            <a:pPr marL="0" lvl="0" indent="0" algn="ctr" defTabSz="2889250">
              <a:lnSpc>
                <a:spcPct val="90000"/>
              </a:lnSpc>
              <a:spcBef>
                <a:spcPct val="0"/>
              </a:spcBef>
              <a:spcAft>
                <a:spcPct val="35000"/>
              </a:spcAft>
              <a:buNone/>
            </a:pPr>
            <a:r>
              <a:rPr lang="en-US" sz="4000" kern="1200" dirty="0">
                <a:solidFill>
                  <a:schemeClr val="bg2">
                    <a:lumMod val="10000"/>
                  </a:schemeClr>
                </a:solidFill>
                <a:latin typeface="Angsana New" panose="02020603050405020304" pitchFamily="18" charset="-34"/>
                <a:cs typeface="Angsana New" panose="02020603050405020304" pitchFamily="18" charset="-34"/>
              </a:rPr>
              <a:t>Spatial Extent</a:t>
            </a:r>
          </a:p>
        </p:txBody>
      </p:sp>
      <p:sp>
        <p:nvSpPr>
          <p:cNvPr id="22" name="Freeform 21">
            <a:extLst>
              <a:ext uri="{FF2B5EF4-FFF2-40B4-BE49-F238E27FC236}">
                <a16:creationId xmlns:a16="http://schemas.microsoft.com/office/drawing/2014/main" id="{08A6E36C-1C56-DB9B-7FBF-4880EADB3281}"/>
              </a:ext>
            </a:extLst>
          </p:cNvPr>
          <p:cNvSpPr/>
          <p:nvPr/>
        </p:nvSpPr>
        <p:spPr>
          <a:xfrm>
            <a:off x="1131339" y="3444207"/>
            <a:ext cx="287935" cy="979275"/>
          </a:xfrm>
          <a:custGeom>
            <a:avLst/>
            <a:gdLst/>
            <a:ahLst/>
            <a:cxnLst/>
            <a:rect l="0" t="0" r="0" b="0"/>
            <a:pathLst>
              <a:path>
                <a:moveTo>
                  <a:pt x="0" y="0"/>
                </a:moveTo>
                <a:lnTo>
                  <a:pt x="0" y="979275"/>
                </a:lnTo>
                <a:lnTo>
                  <a:pt x="261140" y="979275"/>
                </a:lnTo>
              </a:path>
            </a:pathLst>
          </a:custGeom>
          <a:noFill/>
          <a:ln>
            <a:solidFill>
              <a:srgbClr val="92D050"/>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3" name="Freeform 22">
            <a:extLst>
              <a:ext uri="{FF2B5EF4-FFF2-40B4-BE49-F238E27FC236}">
                <a16:creationId xmlns:a16="http://schemas.microsoft.com/office/drawing/2014/main" id="{0545A235-EDDE-99F7-AB21-EA2362C23FAA}"/>
              </a:ext>
            </a:extLst>
          </p:cNvPr>
          <p:cNvSpPr/>
          <p:nvPr/>
        </p:nvSpPr>
        <p:spPr>
          <a:xfrm>
            <a:off x="1419273" y="3770633"/>
            <a:ext cx="3311255" cy="1305701"/>
          </a:xfrm>
          <a:custGeom>
            <a:avLst/>
            <a:gdLst>
              <a:gd name="connsiteX0" fmla="*/ 0 w 2089122"/>
              <a:gd name="connsiteY0" fmla="*/ 130570 h 1305701"/>
              <a:gd name="connsiteX1" fmla="*/ 130570 w 2089122"/>
              <a:gd name="connsiteY1" fmla="*/ 0 h 1305701"/>
              <a:gd name="connsiteX2" fmla="*/ 1958552 w 2089122"/>
              <a:gd name="connsiteY2" fmla="*/ 0 h 1305701"/>
              <a:gd name="connsiteX3" fmla="*/ 2089122 w 2089122"/>
              <a:gd name="connsiteY3" fmla="*/ 130570 h 1305701"/>
              <a:gd name="connsiteX4" fmla="*/ 2089122 w 2089122"/>
              <a:gd name="connsiteY4" fmla="*/ 1175131 h 1305701"/>
              <a:gd name="connsiteX5" fmla="*/ 1958552 w 2089122"/>
              <a:gd name="connsiteY5" fmla="*/ 1305701 h 1305701"/>
              <a:gd name="connsiteX6" fmla="*/ 130570 w 2089122"/>
              <a:gd name="connsiteY6" fmla="*/ 1305701 h 1305701"/>
              <a:gd name="connsiteX7" fmla="*/ 0 w 2089122"/>
              <a:gd name="connsiteY7" fmla="*/ 1175131 h 1305701"/>
              <a:gd name="connsiteX8" fmla="*/ 0 w 2089122"/>
              <a:gd name="connsiteY8" fmla="*/ 130570 h 13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122" h="1305701">
                <a:moveTo>
                  <a:pt x="0" y="130570"/>
                </a:moveTo>
                <a:cubicBezTo>
                  <a:pt x="0" y="58458"/>
                  <a:pt x="58458" y="0"/>
                  <a:pt x="130570" y="0"/>
                </a:cubicBezTo>
                <a:lnTo>
                  <a:pt x="1958552" y="0"/>
                </a:lnTo>
                <a:cubicBezTo>
                  <a:pt x="2030664" y="0"/>
                  <a:pt x="2089122" y="58458"/>
                  <a:pt x="2089122" y="130570"/>
                </a:cubicBezTo>
                <a:lnTo>
                  <a:pt x="2089122" y="1175131"/>
                </a:lnTo>
                <a:cubicBezTo>
                  <a:pt x="2089122" y="1247243"/>
                  <a:pt x="2030664" y="1305701"/>
                  <a:pt x="1958552" y="1305701"/>
                </a:cubicBezTo>
                <a:lnTo>
                  <a:pt x="130570" y="1305701"/>
                </a:lnTo>
                <a:cubicBezTo>
                  <a:pt x="58458" y="1305701"/>
                  <a:pt x="0" y="1247243"/>
                  <a:pt x="0" y="1175131"/>
                </a:cubicBezTo>
                <a:lnTo>
                  <a:pt x="0" y="130570"/>
                </a:lnTo>
                <a:close/>
              </a:path>
            </a:pathLst>
          </a:custGeom>
          <a:ln>
            <a:solidFill>
              <a:srgbClr val="92D05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4448" tIns="115713" rIns="154448" bIns="115713" numCol="1" spcCol="1270" anchor="ctr" anchorCtr="0">
            <a:noAutofit/>
          </a:bodyPr>
          <a:lstStyle/>
          <a:p>
            <a:pPr marL="0" lvl="0" indent="0" algn="ctr" defTabSz="2711450">
              <a:lnSpc>
                <a:spcPct val="90000"/>
              </a:lnSpc>
              <a:spcBef>
                <a:spcPct val="0"/>
              </a:spcBef>
              <a:spcAft>
                <a:spcPct val="35000"/>
              </a:spcAft>
              <a:buNone/>
            </a:pPr>
            <a:r>
              <a:rPr lang="en-US" sz="2400" dirty="0">
                <a:latin typeface="Angsana New" panose="02020603050405020304" pitchFamily="18" charset="-34"/>
                <a:ea typeface="DengXian" panose="02010600030101010101" pitchFamily="2" charset="-122"/>
                <a:cs typeface="Angsana New" panose="02020603050405020304" pitchFamily="18" charset="-34"/>
              </a:rPr>
              <a:t>L</a:t>
            </a:r>
            <a:r>
              <a:rPr lang="en-US" sz="2400" dirty="0">
                <a:effectLst/>
                <a:latin typeface="Angsana New" panose="02020603050405020304" pitchFamily="18" charset="-34"/>
                <a:ea typeface="DengXian" panose="02010600030101010101" pitchFamily="2" charset="-122"/>
                <a:cs typeface="Angsana New" panose="02020603050405020304" pitchFamily="18" charset="-34"/>
              </a:rPr>
              <a:t>atitude: 0</a:t>
            </a:r>
            <a:r>
              <a:rPr lang="en-US" sz="2400" dirty="0">
                <a:latin typeface="Angsana New" panose="02020603050405020304" pitchFamily="18" charset="-34"/>
                <a:ea typeface="DengXian" panose="02010600030101010101" pitchFamily="2" charset="-122"/>
                <a:cs typeface="Angsana New" panose="02020603050405020304" pitchFamily="18" charset="-34"/>
              </a:rPr>
              <a:t>°</a:t>
            </a:r>
            <a:r>
              <a:rPr lang="en-US" sz="2400" dirty="0">
                <a:effectLst/>
                <a:latin typeface="Angsana New" panose="02020603050405020304" pitchFamily="18" charset="-34"/>
                <a:ea typeface="DengXian" panose="02010600030101010101" pitchFamily="2" charset="-122"/>
                <a:cs typeface="Angsana New" panose="02020603050405020304" pitchFamily="18" charset="-34"/>
              </a:rPr>
              <a:t>30′S to 0°10′N</a:t>
            </a:r>
          </a:p>
          <a:p>
            <a:pPr marL="0" lvl="0" indent="0" algn="ctr" defTabSz="2711450">
              <a:lnSpc>
                <a:spcPct val="90000"/>
              </a:lnSpc>
              <a:spcBef>
                <a:spcPct val="0"/>
              </a:spcBef>
              <a:spcAft>
                <a:spcPct val="35000"/>
              </a:spcAft>
              <a:buNone/>
            </a:pPr>
            <a:r>
              <a:rPr lang="en-US" sz="2400" dirty="0">
                <a:latin typeface="Angsana New" panose="02020603050405020304" pitchFamily="18" charset="-34"/>
                <a:ea typeface="DengXian" panose="02010600030101010101" pitchFamily="2" charset="-122"/>
                <a:cs typeface="Angsana New" panose="02020603050405020304" pitchFamily="18" charset="-34"/>
              </a:rPr>
              <a:t>L</a:t>
            </a:r>
            <a:r>
              <a:rPr lang="en-US" sz="2400" dirty="0">
                <a:effectLst/>
                <a:latin typeface="Angsana New" panose="02020603050405020304" pitchFamily="18" charset="-34"/>
                <a:ea typeface="DengXian" panose="02010600030101010101" pitchFamily="2" charset="-122"/>
                <a:cs typeface="Angsana New" panose="02020603050405020304" pitchFamily="18" charset="-34"/>
              </a:rPr>
              <a:t>ongitude: 78°10′W to 78°40′W </a:t>
            </a:r>
            <a:endParaRPr lang="en-US" sz="7200" kern="1200" dirty="0">
              <a:latin typeface="Angsana New" panose="02020603050405020304" pitchFamily="18" charset="-34"/>
              <a:cs typeface="Angsana New" panose="02020603050405020304" pitchFamily="18" charset="-34"/>
            </a:endParaRPr>
          </a:p>
        </p:txBody>
      </p:sp>
      <p:sp>
        <p:nvSpPr>
          <p:cNvPr id="24" name="Freeform 23">
            <a:extLst>
              <a:ext uri="{FF2B5EF4-FFF2-40B4-BE49-F238E27FC236}">
                <a16:creationId xmlns:a16="http://schemas.microsoft.com/office/drawing/2014/main" id="{8F984C7F-64C1-C97E-898A-EB1EAF6B4B0F}"/>
              </a:ext>
            </a:extLst>
          </p:cNvPr>
          <p:cNvSpPr/>
          <p:nvPr/>
        </p:nvSpPr>
        <p:spPr>
          <a:xfrm>
            <a:off x="4802512" y="2118739"/>
            <a:ext cx="2879351" cy="1305701"/>
          </a:xfrm>
          <a:custGeom>
            <a:avLst/>
            <a:gdLst>
              <a:gd name="connsiteX0" fmla="*/ 0 w 2611402"/>
              <a:gd name="connsiteY0" fmla="*/ 130570 h 1305701"/>
              <a:gd name="connsiteX1" fmla="*/ 130570 w 2611402"/>
              <a:gd name="connsiteY1" fmla="*/ 0 h 1305701"/>
              <a:gd name="connsiteX2" fmla="*/ 2480832 w 2611402"/>
              <a:gd name="connsiteY2" fmla="*/ 0 h 1305701"/>
              <a:gd name="connsiteX3" fmla="*/ 2611402 w 2611402"/>
              <a:gd name="connsiteY3" fmla="*/ 130570 h 1305701"/>
              <a:gd name="connsiteX4" fmla="*/ 2611402 w 2611402"/>
              <a:gd name="connsiteY4" fmla="*/ 1175131 h 1305701"/>
              <a:gd name="connsiteX5" fmla="*/ 2480832 w 2611402"/>
              <a:gd name="connsiteY5" fmla="*/ 1305701 h 1305701"/>
              <a:gd name="connsiteX6" fmla="*/ 130570 w 2611402"/>
              <a:gd name="connsiteY6" fmla="*/ 1305701 h 1305701"/>
              <a:gd name="connsiteX7" fmla="*/ 0 w 2611402"/>
              <a:gd name="connsiteY7" fmla="*/ 1175131 h 1305701"/>
              <a:gd name="connsiteX8" fmla="*/ 0 w 2611402"/>
              <a:gd name="connsiteY8" fmla="*/ 130570 h 13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402" h="1305701">
                <a:moveTo>
                  <a:pt x="0" y="130570"/>
                </a:moveTo>
                <a:cubicBezTo>
                  <a:pt x="0" y="58458"/>
                  <a:pt x="58458" y="0"/>
                  <a:pt x="130570" y="0"/>
                </a:cubicBezTo>
                <a:lnTo>
                  <a:pt x="2480832" y="0"/>
                </a:lnTo>
                <a:cubicBezTo>
                  <a:pt x="2552944" y="0"/>
                  <a:pt x="2611402" y="58458"/>
                  <a:pt x="2611402" y="130570"/>
                </a:cubicBezTo>
                <a:lnTo>
                  <a:pt x="2611402" y="1175131"/>
                </a:lnTo>
                <a:cubicBezTo>
                  <a:pt x="2611402" y="1247243"/>
                  <a:pt x="2552944" y="1305701"/>
                  <a:pt x="2480832" y="1305701"/>
                </a:cubicBezTo>
                <a:lnTo>
                  <a:pt x="130570" y="1305701"/>
                </a:lnTo>
                <a:cubicBezTo>
                  <a:pt x="58458" y="1305701"/>
                  <a:pt x="0" y="1247243"/>
                  <a:pt x="0" y="1175131"/>
                </a:cubicBezTo>
                <a:lnTo>
                  <a:pt x="0" y="130570"/>
                </a:lnTo>
                <a:close/>
              </a:path>
            </a:pathLst>
          </a:custGeom>
          <a:solidFill>
            <a:srgbClr val="FFF6A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2068" tIns="120793" rIns="162068" bIns="120793" numCol="1" spcCol="1270" anchor="ctr" anchorCtr="0">
            <a:noAutofit/>
          </a:bodyPr>
          <a:lstStyle/>
          <a:p>
            <a:pPr marL="0" lvl="0" indent="0" algn="ctr" defTabSz="2889250">
              <a:lnSpc>
                <a:spcPct val="90000"/>
              </a:lnSpc>
              <a:spcBef>
                <a:spcPct val="0"/>
              </a:spcBef>
              <a:spcAft>
                <a:spcPct val="35000"/>
              </a:spcAft>
              <a:buNone/>
            </a:pPr>
            <a:r>
              <a:rPr lang="en-US" sz="4000" kern="1200" dirty="0">
                <a:solidFill>
                  <a:schemeClr val="bg2">
                    <a:lumMod val="10000"/>
                  </a:schemeClr>
                </a:solidFill>
                <a:latin typeface="Angsana New" panose="02020603050405020304" pitchFamily="18" charset="-34"/>
                <a:cs typeface="Angsana New" panose="02020603050405020304" pitchFamily="18" charset="-34"/>
              </a:rPr>
              <a:t>Spatial Scale</a:t>
            </a:r>
          </a:p>
        </p:txBody>
      </p:sp>
      <p:sp>
        <p:nvSpPr>
          <p:cNvPr id="25" name="Freeform 24">
            <a:extLst>
              <a:ext uri="{FF2B5EF4-FFF2-40B4-BE49-F238E27FC236}">
                <a16:creationId xmlns:a16="http://schemas.microsoft.com/office/drawing/2014/main" id="{B3621131-4A80-DF94-B3B5-A8A67177F672}"/>
              </a:ext>
            </a:extLst>
          </p:cNvPr>
          <p:cNvSpPr/>
          <p:nvPr/>
        </p:nvSpPr>
        <p:spPr>
          <a:xfrm>
            <a:off x="5090447" y="3393441"/>
            <a:ext cx="287935" cy="979275"/>
          </a:xfrm>
          <a:custGeom>
            <a:avLst/>
            <a:gdLst/>
            <a:ahLst/>
            <a:cxnLst/>
            <a:rect l="0" t="0" r="0" b="0"/>
            <a:pathLst>
              <a:path>
                <a:moveTo>
                  <a:pt x="0" y="0"/>
                </a:moveTo>
                <a:lnTo>
                  <a:pt x="0" y="979275"/>
                </a:lnTo>
                <a:lnTo>
                  <a:pt x="261140" y="979275"/>
                </a:lnTo>
              </a:path>
            </a:pathLst>
          </a:custGeom>
          <a:noFill/>
          <a:ln>
            <a:solidFill>
              <a:schemeClr val="accent4"/>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6" name="Freeform 25">
            <a:extLst>
              <a:ext uri="{FF2B5EF4-FFF2-40B4-BE49-F238E27FC236}">
                <a16:creationId xmlns:a16="http://schemas.microsoft.com/office/drawing/2014/main" id="{681D1B8A-9A11-E552-23C1-D96969A36BD5}"/>
              </a:ext>
            </a:extLst>
          </p:cNvPr>
          <p:cNvSpPr/>
          <p:nvPr/>
        </p:nvSpPr>
        <p:spPr>
          <a:xfrm>
            <a:off x="5306398" y="3770633"/>
            <a:ext cx="2303481" cy="1305701"/>
          </a:xfrm>
          <a:custGeom>
            <a:avLst/>
            <a:gdLst>
              <a:gd name="connsiteX0" fmla="*/ 0 w 2089122"/>
              <a:gd name="connsiteY0" fmla="*/ 130570 h 1305701"/>
              <a:gd name="connsiteX1" fmla="*/ 130570 w 2089122"/>
              <a:gd name="connsiteY1" fmla="*/ 0 h 1305701"/>
              <a:gd name="connsiteX2" fmla="*/ 1958552 w 2089122"/>
              <a:gd name="connsiteY2" fmla="*/ 0 h 1305701"/>
              <a:gd name="connsiteX3" fmla="*/ 2089122 w 2089122"/>
              <a:gd name="connsiteY3" fmla="*/ 130570 h 1305701"/>
              <a:gd name="connsiteX4" fmla="*/ 2089122 w 2089122"/>
              <a:gd name="connsiteY4" fmla="*/ 1175131 h 1305701"/>
              <a:gd name="connsiteX5" fmla="*/ 1958552 w 2089122"/>
              <a:gd name="connsiteY5" fmla="*/ 1305701 h 1305701"/>
              <a:gd name="connsiteX6" fmla="*/ 130570 w 2089122"/>
              <a:gd name="connsiteY6" fmla="*/ 1305701 h 1305701"/>
              <a:gd name="connsiteX7" fmla="*/ 0 w 2089122"/>
              <a:gd name="connsiteY7" fmla="*/ 1175131 h 1305701"/>
              <a:gd name="connsiteX8" fmla="*/ 0 w 2089122"/>
              <a:gd name="connsiteY8" fmla="*/ 130570 h 13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122" h="1305701">
                <a:moveTo>
                  <a:pt x="0" y="130570"/>
                </a:moveTo>
                <a:cubicBezTo>
                  <a:pt x="0" y="58458"/>
                  <a:pt x="58458" y="0"/>
                  <a:pt x="130570" y="0"/>
                </a:cubicBezTo>
                <a:lnTo>
                  <a:pt x="1958552" y="0"/>
                </a:lnTo>
                <a:cubicBezTo>
                  <a:pt x="2030664" y="0"/>
                  <a:pt x="2089122" y="58458"/>
                  <a:pt x="2089122" y="130570"/>
                </a:cubicBezTo>
                <a:lnTo>
                  <a:pt x="2089122" y="1175131"/>
                </a:lnTo>
                <a:cubicBezTo>
                  <a:pt x="2089122" y="1247243"/>
                  <a:pt x="2030664" y="1305701"/>
                  <a:pt x="1958552" y="1305701"/>
                </a:cubicBezTo>
                <a:lnTo>
                  <a:pt x="130570" y="1305701"/>
                </a:lnTo>
                <a:cubicBezTo>
                  <a:pt x="58458" y="1305701"/>
                  <a:pt x="0" y="1247243"/>
                  <a:pt x="0" y="1175131"/>
                </a:cubicBezTo>
                <a:lnTo>
                  <a:pt x="0" y="130570"/>
                </a:lnTo>
                <a:close/>
              </a:path>
            </a:pathLst>
          </a:custGeom>
          <a:ln>
            <a:solidFill>
              <a:schemeClr val="accent4"/>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4448" tIns="115713" rIns="154448" bIns="115713" numCol="1" spcCol="1270" anchor="ctr" anchorCtr="0">
            <a:noAutofit/>
          </a:bodyPr>
          <a:lstStyle/>
          <a:p>
            <a:pPr algn="ctr" defTabSz="2711450">
              <a:lnSpc>
                <a:spcPct val="90000"/>
              </a:lnSpc>
              <a:spcBef>
                <a:spcPct val="0"/>
              </a:spcBef>
              <a:spcAft>
                <a:spcPct val="35000"/>
              </a:spcAft>
            </a:pPr>
            <a:r>
              <a:rPr lang="en-US" sz="2400" kern="100" dirty="0">
                <a:effectLst/>
                <a:latin typeface="Angsana New" panose="02020603050405020304" pitchFamily="18" charset="-34"/>
                <a:ea typeface="DengXian" panose="02010600030101010101" pitchFamily="2" charset="-122"/>
                <a:cs typeface="Angsana New" panose="02020603050405020304" pitchFamily="18" charset="-34"/>
              </a:rPr>
              <a:t>The influence zones of each air quality monitoring station </a:t>
            </a:r>
          </a:p>
        </p:txBody>
      </p:sp>
      <p:sp>
        <p:nvSpPr>
          <p:cNvPr id="27" name="Freeform 26">
            <a:extLst>
              <a:ext uri="{FF2B5EF4-FFF2-40B4-BE49-F238E27FC236}">
                <a16:creationId xmlns:a16="http://schemas.microsoft.com/office/drawing/2014/main" id="{CDF6F8BF-B104-F3B0-76DF-BFA642A0B694}"/>
              </a:ext>
            </a:extLst>
          </p:cNvPr>
          <p:cNvSpPr/>
          <p:nvPr/>
        </p:nvSpPr>
        <p:spPr>
          <a:xfrm>
            <a:off x="8260717" y="2138506"/>
            <a:ext cx="2879351" cy="1305701"/>
          </a:xfrm>
          <a:custGeom>
            <a:avLst/>
            <a:gdLst>
              <a:gd name="connsiteX0" fmla="*/ 0 w 2611402"/>
              <a:gd name="connsiteY0" fmla="*/ 130570 h 1305701"/>
              <a:gd name="connsiteX1" fmla="*/ 130570 w 2611402"/>
              <a:gd name="connsiteY1" fmla="*/ 0 h 1305701"/>
              <a:gd name="connsiteX2" fmla="*/ 2480832 w 2611402"/>
              <a:gd name="connsiteY2" fmla="*/ 0 h 1305701"/>
              <a:gd name="connsiteX3" fmla="*/ 2611402 w 2611402"/>
              <a:gd name="connsiteY3" fmla="*/ 130570 h 1305701"/>
              <a:gd name="connsiteX4" fmla="*/ 2611402 w 2611402"/>
              <a:gd name="connsiteY4" fmla="*/ 1175131 h 1305701"/>
              <a:gd name="connsiteX5" fmla="*/ 2480832 w 2611402"/>
              <a:gd name="connsiteY5" fmla="*/ 1305701 h 1305701"/>
              <a:gd name="connsiteX6" fmla="*/ 130570 w 2611402"/>
              <a:gd name="connsiteY6" fmla="*/ 1305701 h 1305701"/>
              <a:gd name="connsiteX7" fmla="*/ 0 w 2611402"/>
              <a:gd name="connsiteY7" fmla="*/ 1175131 h 1305701"/>
              <a:gd name="connsiteX8" fmla="*/ 0 w 2611402"/>
              <a:gd name="connsiteY8" fmla="*/ 130570 h 13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402" h="1305701">
                <a:moveTo>
                  <a:pt x="0" y="130570"/>
                </a:moveTo>
                <a:cubicBezTo>
                  <a:pt x="0" y="58458"/>
                  <a:pt x="58458" y="0"/>
                  <a:pt x="130570" y="0"/>
                </a:cubicBezTo>
                <a:lnTo>
                  <a:pt x="2480832" y="0"/>
                </a:lnTo>
                <a:cubicBezTo>
                  <a:pt x="2552944" y="0"/>
                  <a:pt x="2611402" y="58458"/>
                  <a:pt x="2611402" y="130570"/>
                </a:cubicBezTo>
                <a:lnTo>
                  <a:pt x="2611402" y="1175131"/>
                </a:lnTo>
                <a:cubicBezTo>
                  <a:pt x="2611402" y="1247243"/>
                  <a:pt x="2552944" y="1305701"/>
                  <a:pt x="2480832" y="1305701"/>
                </a:cubicBezTo>
                <a:lnTo>
                  <a:pt x="130570" y="1305701"/>
                </a:lnTo>
                <a:cubicBezTo>
                  <a:pt x="58458" y="1305701"/>
                  <a:pt x="0" y="1247243"/>
                  <a:pt x="0" y="1175131"/>
                </a:cubicBezTo>
                <a:lnTo>
                  <a:pt x="0" y="130570"/>
                </a:lnTo>
                <a:close/>
              </a:path>
            </a:pathLst>
          </a:cu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2068" tIns="120793" rIns="162068" bIns="120793" numCol="1" spcCol="1270" anchor="ctr" anchorCtr="0">
            <a:noAutofit/>
          </a:bodyPr>
          <a:lstStyle/>
          <a:p>
            <a:pPr marL="0" lvl="0" indent="0" algn="ctr" defTabSz="2889250">
              <a:lnSpc>
                <a:spcPct val="90000"/>
              </a:lnSpc>
              <a:spcBef>
                <a:spcPct val="0"/>
              </a:spcBef>
              <a:spcAft>
                <a:spcPct val="35000"/>
              </a:spcAft>
              <a:buNone/>
            </a:pPr>
            <a:r>
              <a:rPr lang="en-US" sz="4000" kern="1200" dirty="0">
                <a:solidFill>
                  <a:schemeClr val="bg2">
                    <a:lumMod val="10000"/>
                  </a:schemeClr>
                </a:solidFill>
                <a:latin typeface="Angsana New" panose="02020603050405020304" pitchFamily="18" charset="-34"/>
                <a:cs typeface="Angsana New" panose="02020603050405020304" pitchFamily="18" charset="-34"/>
              </a:rPr>
              <a:t>Temporal Extent</a:t>
            </a:r>
          </a:p>
        </p:txBody>
      </p:sp>
      <p:sp>
        <p:nvSpPr>
          <p:cNvPr id="28" name="Freeform 27">
            <a:extLst>
              <a:ext uri="{FF2B5EF4-FFF2-40B4-BE49-F238E27FC236}">
                <a16:creationId xmlns:a16="http://schemas.microsoft.com/office/drawing/2014/main" id="{73124595-2293-EF49-294F-6A20D8274279}"/>
              </a:ext>
            </a:extLst>
          </p:cNvPr>
          <p:cNvSpPr/>
          <p:nvPr/>
        </p:nvSpPr>
        <p:spPr>
          <a:xfrm>
            <a:off x="8548652" y="3444207"/>
            <a:ext cx="287935" cy="979275"/>
          </a:xfrm>
          <a:custGeom>
            <a:avLst/>
            <a:gdLst/>
            <a:ahLst/>
            <a:cxnLst/>
            <a:rect l="0" t="0" r="0" b="0"/>
            <a:pathLst>
              <a:path>
                <a:moveTo>
                  <a:pt x="0" y="0"/>
                </a:moveTo>
                <a:lnTo>
                  <a:pt x="0" y="979275"/>
                </a:lnTo>
                <a:lnTo>
                  <a:pt x="261140" y="97927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9" name="Freeform 28">
            <a:extLst>
              <a:ext uri="{FF2B5EF4-FFF2-40B4-BE49-F238E27FC236}">
                <a16:creationId xmlns:a16="http://schemas.microsoft.com/office/drawing/2014/main" id="{8CADC987-26BC-4808-78DC-C4F050E52108}"/>
              </a:ext>
            </a:extLst>
          </p:cNvPr>
          <p:cNvSpPr/>
          <p:nvPr/>
        </p:nvSpPr>
        <p:spPr>
          <a:xfrm>
            <a:off x="8836587" y="3770633"/>
            <a:ext cx="2303481" cy="1305701"/>
          </a:xfrm>
          <a:custGeom>
            <a:avLst/>
            <a:gdLst>
              <a:gd name="connsiteX0" fmla="*/ 0 w 2089122"/>
              <a:gd name="connsiteY0" fmla="*/ 130570 h 1305701"/>
              <a:gd name="connsiteX1" fmla="*/ 130570 w 2089122"/>
              <a:gd name="connsiteY1" fmla="*/ 0 h 1305701"/>
              <a:gd name="connsiteX2" fmla="*/ 1958552 w 2089122"/>
              <a:gd name="connsiteY2" fmla="*/ 0 h 1305701"/>
              <a:gd name="connsiteX3" fmla="*/ 2089122 w 2089122"/>
              <a:gd name="connsiteY3" fmla="*/ 130570 h 1305701"/>
              <a:gd name="connsiteX4" fmla="*/ 2089122 w 2089122"/>
              <a:gd name="connsiteY4" fmla="*/ 1175131 h 1305701"/>
              <a:gd name="connsiteX5" fmla="*/ 1958552 w 2089122"/>
              <a:gd name="connsiteY5" fmla="*/ 1305701 h 1305701"/>
              <a:gd name="connsiteX6" fmla="*/ 130570 w 2089122"/>
              <a:gd name="connsiteY6" fmla="*/ 1305701 h 1305701"/>
              <a:gd name="connsiteX7" fmla="*/ 0 w 2089122"/>
              <a:gd name="connsiteY7" fmla="*/ 1175131 h 1305701"/>
              <a:gd name="connsiteX8" fmla="*/ 0 w 2089122"/>
              <a:gd name="connsiteY8" fmla="*/ 130570 h 13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122" h="1305701">
                <a:moveTo>
                  <a:pt x="0" y="130570"/>
                </a:moveTo>
                <a:cubicBezTo>
                  <a:pt x="0" y="58458"/>
                  <a:pt x="58458" y="0"/>
                  <a:pt x="130570" y="0"/>
                </a:cubicBezTo>
                <a:lnTo>
                  <a:pt x="1958552" y="0"/>
                </a:lnTo>
                <a:cubicBezTo>
                  <a:pt x="2030664" y="0"/>
                  <a:pt x="2089122" y="58458"/>
                  <a:pt x="2089122" y="130570"/>
                </a:cubicBezTo>
                <a:lnTo>
                  <a:pt x="2089122" y="1175131"/>
                </a:lnTo>
                <a:cubicBezTo>
                  <a:pt x="2089122" y="1247243"/>
                  <a:pt x="2030664" y="1305701"/>
                  <a:pt x="1958552" y="1305701"/>
                </a:cubicBezTo>
                <a:lnTo>
                  <a:pt x="130570" y="1305701"/>
                </a:lnTo>
                <a:cubicBezTo>
                  <a:pt x="58458" y="1305701"/>
                  <a:pt x="0" y="1247243"/>
                  <a:pt x="0" y="1175131"/>
                </a:cubicBezTo>
                <a:lnTo>
                  <a:pt x="0" y="13057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4448" tIns="115713" rIns="154448" bIns="115713" numCol="1" spcCol="1270" anchor="ctr" anchorCtr="0">
            <a:noAutofit/>
          </a:bodyPr>
          <a:lstStyle/>
          <a:p>
            <a:pPr algn="ctr" defTabSz="2711450">
              <a:lnSpc>
                <a:spcPct val="90000"/>
              </a:lnSpc>
              <a:spcBef>
                <a:spcPct val="0"/>
              </a:spcBef>
              <a:spcAft>
                <a:spcPct val="35000"/>
              </a:spcAft>
            </a:pPr>
            <a:r>
              <a:rPr lang="en-US" sz="2800" kern="100" dirty="0">
                <a:effectLst/>
                <a:latin typeface="Angsana New" panose="02020603050405020304" pitchFamily="18" charset="-34"/>
                <a:ea typeface="DengXian" panose="02010600030101010101" pitchFamily="2" charset="-122"/>
                <a:cs typeface="Angsana New" panose="02020603050405020304" pitchFamily="18" charset="-34"/>
              </a:rPr>
              <a:t>2013 to 2017, grouped by trimester </a:t>
            </a:r>
          </a:p>
        </p:txBody>
      </p:sp>
    </p:spTree>
    <p:extLst>
      <p:ext uri="{BB962C8B-B14F-4D97-AF65-F5344CB8AC3E}">
        <p14:creationId xmlns:p14="http://schemas.microsoft.com/office/powerpoint/2010/main" val="3937349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any&#10;&#10;Description automatically generated">
            <a:extLst>
              <a:ext uri="{FF2B5EF4-FFF2-40B4-BE49-F238E27FC236}">
                <a16:creationId xmlns:a16="http://schemas.microsoft.com/office/drawing/2014/main" id="{0950F65F-9199-6662-9496-FEA0261B6DB8}"/>
              </a:ext>
            </a:extLst>
          </p:cNvPr>
          <p:cNvPicPr>
            <a:picLocks noChangeAspect="1"/>
          </p:cNvPicPr>
          <p:nvPr/>
        </p:nvPicPr>
        <p:blipFill>
          <a:blip r:embed="rId2"/>
          <a:stretch>
            <a:fillRect/>
          </a:stretch>
        </p:blipFill>
        <p:spPr>
          <a:xfrm>
            <a:off x="630974" y="508352"/>
            <a:ext cx="11189319" cy="6349648"/>
          </a:xfrm>
          <a:prstGeom prst="rect">
            <a:avLst/>
          </a:prstGeom>
        </p:spPr>
      </p:pic>
      <p:sp>
        <p:nvSpPr>
          <p:cNvPr id="2" name="Title 1">
            <a:extLst>
              <a:ext uri="{FF2B5EF4-FFF2-40B4-BE49-F238E27FC236}">
                <a16:creationId xmlns:a16="http://schemas.microsoft.com/office/drawing/2014/main" id="{8E161455-0A16-9626-36E2-10937E38C804}"/>
              </a:ext>
            </a:extLst>
          </p:cNvPr>
          <p:cNvSpPr>
            <a:spLocks noGrp="1"/>
          </p:cNvSpPr>
          <p:nvPr>
            <p:ph type="title"/>
          </p:nvPr>
        </p:nvSpPr>
        <p:spPr>
          <a:xfrm>
            <a:off x="4647270" y="6282422"/>
            <a:ext cx="6913756" cy="339142"/>
          </a:xfrm>
        </p:spPr>
        <p:txBody>
          <a:bodyPr>
            <a:noAutofit/>
          </a:bodyPr>
          <a:lstStyle/>
          <a:p>
            <a:pPr algn="r"/>
            <a:br>
              <a:rPr lang="en-US" sz="3200" b="1" dirty="0">
                <a:solidFill>
                  <a:schemeClr val="bg2">
                    <a:lumMod val="50000"/>
                  </a:schemeClr>
                </a:solidFill>
                <a:latin typeface="Angsana New" panose="02020603050405020304" pitchFamily="18" charset="-34"/>
                <a:cs typeface="Angsana New" panose="02020603050405020304" pitchFamily="18" charset="-34"/>
              </a:rPr>
            </a:br>
            <a:r>
              <a:rPr lang="en-US" sz="3200" b="1" dirty="0">
                <a:solidFill>
                  <a:schemeClr val="bg2">
                    <a:lumMod val="50000"/>
                  </a:schemeClr>
                </a:solidFill>
                <a:latin typeface="Angsana New" panose="02020603050405020304" pitchFamily="18" charset="-34"/>
                <a:cs typeface="Angsana New" panose="02020603050405020304" pitchFamily="18" charset="-34"/>
              </a:rPr>
              <a:t>Workflow of Alvarez-Mendoza, </a:t>
            </a:r>
            <a:r>
              <a:rPr lang="en-US" sz="3200" b="1" dirty="0" err="1">
                <a:solidFill>
                  <a:schemeClr val="bg2">
                    <a:lumMod val="50000"/>
                  </a:schemeClr>
                </a:solidFill>
                <a:latin typeface="Angsana New" panose="02020603050405020304" pitchFamily="18" charset="-34"/>
                <a:cs typeface="Angsana New" panose="02020603050405020304" pitchFamily="18" charset="-34"/>
              </a:rPr>
              <a:t>et.al</a:t>
            </a:r>
            <a:r>
              <a:rPr lang="en-US" sz="3200" b="1" dirty="0">
                <a:solidFill>
                  <a:schemeClr val="bg2">
                    <a:lumMod val="50000"/>
                  </a:schemeClr>
                </a:solidFill>
                <a:latin typeface="Angsana New" panose="02020603050405020304" pitchFamily="18" charset="-34"/>
                <a:cs typeface="Angsana New" panose="02020603050405020304" pitchFamily="18" charset="-34"/>
              </a:rPr>
              <a:t> (2020)</a:t>
            </a:r>
            <a:br>
              <a:rPr lang="en-US" sz="3200" b="1" dirty="0">
                <a:solidFill>
                  <a:schemeClr val="bg2">
                    <a:lumMod val="50000"/>
                  </a:schemeClr>
                </a:solidFill>
                <a:latin typeface="Angsana New" panose="02020603050405020304" pitchFamily="18" charset="-34"/>
                <a:cs typeface="Angsana New" panose="02020603050405020304" pitchFamily="18" charset="-34"/>
              </a:rPr>
            </a:br>
            <a:endParaRPr lang="en-US" sz="3200" dirty="0">
              <a:solidFill>
                <a:schemeClr val="bg2">
                  <a:lumMod val="50000"/>
                </a:schemeClr>
              </a:solidFill>
            </a:endParaRPr>
          </a:p>
        </p:txBody>
      </p:sp>
      <p:sp>
        <p:nvSpPr>
          <p:cNvPr id="6" name="Rectangle 5">
            <a:extLst>
              <a:ext uri="{FF2B5EF4-FFF2-40B4-BE49-F238E27FC236}">
                <a16:creationId xmlns:a16="http://schemas.microsoft.com/office/drawing/2014/main" id="{E83A53CC-AE63-1596-A683-6A064C18C61F}"/>
              </a:ext>
            </a:extLst>
          </p:cNvPr>
          <p:cNvSpPr/>
          <p:nvPr/>
        </p:nvSpPr>
        <p:spPr>
          <a:xfrm rot="5400000">
            <a:off x="11661270" y="6120890"/>
            <a:ext cx="511333" cy="624467"/>
          </a:xfrm>
          <a:prstGeom prst="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4137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any&#10;&#10;Description automatically generated">
            <a:extLst>
              <a:ext uri="{FF2B5EF4-FFF2-40B4-BE49-F238E27FC236}">
                <a16:creationId xmlns:a16="http://schemas.microsoft.com/office/drawing/2014/main" id="{0950F65F-9199-6662-9496-FEA0261B6DB8}"/>
              </a:ext>
            </a:extLst>
          </p:cNvPr>
          <p:cNvPicPr>
            <a:picLocks noChangeAspect="1"/>
          </p:cNvPicPr>
          <p:nvPr/>
        </p:nvPicPr>
        <p:blipFill>
          <a:blip r:embed="rId2"/>
          <a:stretch>
            <a:fillRect/>
          </a:stretch>
        </p:blipFill>
        <p:spPr>
          <a:xfrm>
            <a:off x="630974" y="508352"/>
            <a:ext cx="11189319" cy="6349648"/>
          </a:xfrm>
          <a:prstGeom prst="rect">
            <a:avLst/>
          </a:prstGeom>
        </p:spPr>
      </p:pic>
      <p:sp>
        <p:nvSpPr>
          <p:cNvPr id="2" name="Title 1">
            <a:extLst>
              <a:ext uri="{FF2B5EF4-FFF2-40B4-BE49-F238E27FC236}">
                <a16:creationId xmlns:a16="http://schemas.microsoft.com/office/drawing/2014/main" id="{8E161455-0A16-9626-36E2-10937E38C804}"/>
              </a:ext>
            </a:extLst>
          </p:cNvPr>
          <p:cNvSpPr>
            <a:spLocks noGrp="1"/>
          </p:cNvSpPr>
          <p:nvPr>
            <p:ph type="title"/>
          </p:nvPr>
        </p:nvSpPr>
        <p:spPr>
          <a:xfrm>
            <a:off x="4647270" y="6282422"/>
            <a:ext cx="6913756" cy="339142"/>
          </a:xfrm>
        </p:spPr>
        <p:txBody>
          <a:bodyPr>
            <a:noAutofit/>
          </a:bodyPr>
          <a:lstStyle/>
          <a:p>
            <a:pPr algn="r"/>
            <a:br>
              <a:rPr lang="en-US" sz="3200" b="1" dirty="0">
                <a:solidFill>
                  <a:schemeClr val="bg2">
                    <a:lumMod val="50000"/>
                  </a:schemeClr>
                </a:solidFill>
                <a:latin typeface="Angsana New" panose="02020603050405020304" pitchFamily="18" charset="-34"/>
                <a:cs typeface="Angsana New" panose="02020603050405020304" pitchFamily="18" charset="-34"/>
              </a:rPr>
            </a:br>
            <a:r>
              <a:rPr lang="en-US" sz="3200" b="1" dirty="0">
                <a:solidFill>
                  <a:schemeClr val="bg2">
                    <a:lumMod val="50000"/>
                  </a:schemeClr>
                </a:solidFill>
                <a:latin typeface="Angsana New" panose="02020603050405020304" pitchFamily="18" charset="-34"/>
                <a:cs typeface="Angsana New" panose="02020603050405020304" pitchFamily="18" charset="-34"/>
              </a:rPr>
              <a:t>Workflow of Alvarez-Mendoza, </a:t>
            </a:r>
            <a:r>
              <a:rPr lang="en-US" sz="3200" b="1" dirty="0" err="1">
                <a:solidFill>
                  <a:schemeClr val="bg2">
                    <a:lumMod val="50000"/>
                  </a:schemeClr>
                </a:solidFill>
                <a:latin typeface="Angsana New" panose="02020603050405020304" pitchFamily="18" charset="-34"/>
                <a:cs typeface="Angsana New" panose="02020603050405020304" pitchFamily="18" charset="-34"/>
              </a:rPr>
              <a:t>et.al</a:t>
            </a:r>
            <a:r>
              <a:rPr lang="en-US" sz="3200" b="1" dirty="0">
                <a:solidFill>
                  <a:schemeClr val="bg2">
                    <a:lumMod val="50000"/>
                  </a:schemeClr>
                </a:solidFill>
                <a:latin typeface="Angsana New" panose="02020603050405020304" pitchFamily="18" charset="-34"/>
                <a:cs typeface="Angsana New" panose="02020603050405020304" pitchFamily="18" charset="-34"/>
              </a:rPr>
              <a:t> (2020)</a:t>
            </a:r>
            <a:br>
              <a:rPr lang="en-US" sz="3200" b="1" dirty="0">
                <a:solidFill>
                  <a:schemeClr val="bg2">
                    <a:lumMod val="50000"/>
                  </a:schemeClr>
                </a:solidFill>
                <a:latin typeface="Angsana New" panose="02020603050405020304" pitchFamily="18" charset="-34"/>
                <a:cs typeface="Angsana New" panose="02020603050405020304" pitchFamily="18" charset="-34"/>
              </a:rPr>
            </a:br>
            <a:endParaRPr lang="en-US" sz="3200" dirty="0">
              <a:solidFill>
                <a:schemeClr val="bg2">
                  <a:lumMod val="50000"/>
                </a:schemeClr>
              </a:solidFill>
            </a:endParaRPr>
          </a:p>
        </p:txBody>
      </p:sp>
      <p:sp>
        <p:nvSpPr>
          <p:cNvPr id="6" name="Rectangle 5">
            <a:extLst>
              <a:ext uri="{FF2B5EF4-FFF2-40B4-BE49-F238E27FC236}">
                <a16:creationId xmlns:a16="http://schemas.microsoft.com/office/drawing/2014/main" id="{E83A53CC-AE63-1596-A683-6A064C18C61F}"/>
              </a:ext>
            </a:extLst>
          </p:cNvPr>
          <p:cNvSpPr/>
          <p:nvPr/>
        </p:nvSpPr>
        <p:spPr>
          <a:xfrm rot="5400000">
            <a:off x="11661270" y="6120890"/>
            <a:ext cx="511333" cy="624467"/>
          </a:xfrm>
          <a:prstGeom prst="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C08DEE8-F84E-6197-2646-1A7D243E1E8F}"/>
              </a:ext>
            </a:extLst>
          </p:cNvPr>
          <p:cNvSpPr/>
          <p:nvPr/>
        </p:nvSpPr>
        <p:spPr>
          <a:xfrm>
            <a:off x="630974" y="669073"/>
            <a:ext cx="1220128" cy="5952491"/>
          </a:xfrm>
          <a:prstGeom prst="rect">
            <a:avLst/>
          </a:prstGeom>
          <a:noFill/>
          <a:ln w="28575">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A88CE5FC-5CD5-E1EC-8B79-F5460F6E0EE0}"/>
              </a:ext>
            </a:extLst>
          </p:cNvPr>
          <p:cNvSpPr>
            <a:spLocks noGrp="1"/>
          </p:cNvSpPr>
          <p:nvPr>
            <p:ph idx="1"/>
          </p:nvPr>
        </p:nvSpPr>
        <p:spPr>
          <a:xfrm>
            <a:off x="535029" y="357608"/>
            <a:ext cx="1412017" cy="355218"/>
          </a:xfrm>
        </p:spPr>
        <p:txBody>
          <a:bodyPr>
            <a:normAutofit fontScale="92500" lnSpcReduction="20000"/>
          </a:bodyPr>
          <a:lstStyle/>
          <a:p>
            <a:pPr marL="0" indent="0" algn="ctr">
              <a:buNone/>
            </a:pPr>
            <a:r>
              <a:rPr lang="en-US" sz="2400" b="1" dirty="0">
                <a:solidFill>
                  <a:srgbClr val="C00000"/>
                </a:solidFill>
                <a:latin typeface="Angsana New" panose="02020603050405020304" pitchFamily="18" charset="-34"/>
                <a:cs typeface="Angsana New" panose="02020603050405020304" pitchFamily="18" charset="-34"/>
              </a:rPr>
              <a:t>1. Dataset</a:t>
            </a:r>
          </a:p>
        </p:txBody>
      </p:sp>
    </p:spTree>
    <p:extLst>
      <p:ext uri="{BB962C8B-B14F-4D97-AF65-F5344CB8AC3E}">
        <p14:creationId xmlns:p14="http://schemas.microsoft.com/office/powerpoint/2010/main" val="3354585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yellow file folders with text&#10;&#10;Description automatically generated">
            <a:extLst>
              <a:ext uri="{FF2B5EF4-FFF2-40B4-BE49-F238E27FC236}">
                <a16:creationId xmlns:a16="http://schemas.microsoft.com/office/drawing/2014/main" id="{C029B349-EDF1-2AC1-617E-F7732D2F21E5}"/>
              </a:ext>
            </a:extLst>
          </p:cNvPr>
          <p:cNvPicPr>
            <a:picLocks noGrp="1" noChangeAspect="1"/>
          </p:cNvPicPr>
          <p:nvPr>
            <p:ph idx="1"/>
          </p:nvPr>
        </p:nvPicPr>
        <p:blipFill>
          <a:blip r:embed="rId2"/>
          <a:stretch>
            <a:fillRect/>
          </a:stretch>
        </p:blipFill>
        <p:spPr>
          <a:xfrm>
            <a:off x="624468" y="1096153"/>
            <a:ext cx="2207942" cy="5056356"/>
          </a:xfrm>
        </p:spPr>
      </p:pic>
      <p:sp>
        <p:nvSpPr>
          <p:cNvPr id="4" name="Rectangle 3">
            <a:extLst>
              <a:ext uri="{FF2B5EF4-FFF2-40B4-BE49-F238E27FC236}">
                <a16:creationId xmlns:a16="http://schemas.microsoft.com/office/drawing/2014/main" id="{48670120-9A6B-959B-0D6F-5017A0261017}"/>
              </a:ext>
            </a:extLst>
          </p:cNvPr>
          <p:cNvSpPr/>
          <p:nvPr/>
        </p:nvSpPr>
        <p:spPr>
          <a:xfrm rot="5400000">
            <a:off x="56568" y="528253"/>
            <a:ext cx="511333" cy="624467"/>
          </a:xfrm>
          <a:prstGeom prst="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C8F9BB4-FAA2-4D74-8B51-E00BBDAAC970}"/>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Study Data</a:t>
            </a:r>
          </a:p>
        </p:txBody>
      </p:sp>
      <p:sp>
        <p:nvSpPr>
          <p:cNvPr id="8" name="Title 1">
            <a:extLst>
              <a:ext uri="{FF2B5EF4-FFF2-40B4-BE49-F238E27FC236}">
                <a16:creationId xmlns:a16="http://schemas.microsoft.com/office/drawing/2014/main" id="{52FEF9BD-EDEA-C829-2365-DD2B35B2877C}"/>
              </a:ext>
            </a:extLst>
          </p:cNvPr>
          <p:cNvSpPr txBox="1">
            <a:spLocks/>
          </p:cNvSpPr>
          <p:nvPr/>
        </p:nvSpPr>
        <p:spPr>
          <a:xfrm>
            <a:off x="2683726" y="1648038"/>
            <a:ext cx="9013903" cy="8797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effectLst/>
                <a:latin typeface="Angsana New" panose="02020603050405020304" pitchFamily="18" charset="-34"/>
                <a:ea typeface="DengXian" panose="02010600030101010101" pitchFamily="2" charset="-122"/>
                <a:cs typeface="Angsana New" panose="02020603050405020304" pitchFamily="18" charset="-34"/>
              </a:rPr>
              <a:t>Field Data from Quito Air Quality </a:t>
            </a:r>
            <a:r>
              <a:rPr lang="en-US" sz="2400" dirty="0">
                <a:latin typeface="Angsana New" panose="02020603050405020304" pitchFamily="18" charset="-34"/>
                <a:ea typeface="DengXian" panose="02010600030101010101" pitchFamily="2" charset="-122"/>
                <a:cs typeface="Angsana New" panose="02020603050405020304" pitchFamily="18" charset="-34"/>
              </a:rPr>
              <a:t>M</a:t>
            </a:r>
            <a:r>
              <a:rPr lang="en-US" sz="2400" dirty="0">
                <a:effectLst/>
                <a:latin typeface="Angsana New" panose="02020603050405020304" pitchFamily="18" charset="-34"/>
                <a:ea typeface="DengXian" panose="02010600030101010101" pitchFamily="2" charset="-122"/>
                <a:cs typeface="Angsana New" panose="02020603050405020304" pitchFamily="18" charset="-34"/>
              </a:rPr>
              <a:t>onitoring </a:t>
            </a:r>
            <a:r>
              <a:rPr lang="en-US" sz="2400" dirty="0">
                <a:latin typeface="Angsana New" panose="02020603050405020304" pitchFamily="18" charset="-34"/>
                <a:ea typeface="DengXian" panose="02010600030101010101" pitchFamily="2" charset="-122"/>
                <a:cs typeface="Angsana New" panose="02020603050405020304" pitchFamily="18" charset="-34"/>
              </a:rPr>
              <a:t>N</a:t>
            </a:r>
            <a:r>
              <a:rPr lang="en-US" sz="2400" dirty="0">
                <a:effectLst/>
                <a:latin typeface="Angsana New" panose="02020603050405020304" pitchFamily="18" charset="-34"/>
                <a:ea typeface="DengXian" panose="02010600030101010101" pitchFamily="2" charset="-122"/>
                <a:cs typeface="Angsana New" panose="02020603050405020304" pitchFamily="18" charset="-34"/>
              </a:rPr>
              <a:t>etwork (AQMN)</a:t>
            </a:r>
            <a:r>
              <a:rPr lang="en-US" sz="2400" dirty="0">
                <a:latin typeface="Angsana New" panose="02020603050405020304" pitchFamily="18" charset="-34"/>
                <a:ea typeface="DengXian" panose="02010600030101010101" pitchFamily="2" charset="-122"/>
                <a:cs typeface="Angsana New" panose="02020603050405020304" pitchFamily="18" charset="-34"/>
              </a:rPr>
              <a:t> that </a:t>
            </a:r>
            <a:r>
              <a:rPr lang="en-US" sz="2400" dirty="0">
                <a:effectLst/>
                <a:latin typeface="Angsana New" panose="02020603050405020304" pitchFamily="18" charset="-34"/>
                <a:ea typeface="DengXian" panose="02010600030101010101" pitchFamily="2" charset="-122"/>
                <a:cs typeface="Angsana New" panose="02020603050405020304" pitchFamily="18" charset="-34"/>
              </a:rPr>
              <a:t>provides hourly field measurements of air pollutants and meteorological variables. </a:t>
            </a:r>
            <a:endParaRPr lang="en-US" b="1" dirty="0">
              <a:latin typeface="Angsana New" panose="02020603050405020304" pitchFamily="18" charset="-34"/>
              <a:cs typeface="Angsana New" panose="02020603050405020304" pitchFamily="18" charset="-34"/>
            </a:endParaRPr>
          </a:p>
        </p:txBody>
      </p:sp>
      <p:sp>
        <p:nvSpPr>
          <p:cNvPr id="11" name="Title 1">
            <a:extLst>
              <a:ext uri="{FF2B5EF4-FFF2-40B4-BE49-F238E27FC236}">
                <a16:creationId xmlns:a16="http://schemas.microsoft.com/office/drawing/2014/main" id="{E9C00A79-9148-7546-D83C-B0910FF4EA20}"/>
              </a:ext>
            </a:extLst>
          </p:cNvPr>
          <p:cNvSpPr txBox="1">
            <a:spLocks/>
          </p:cNvSpPr>
          <p:nvPr/>
        </p:nvSpPr>
        <p:spPr>
          <a:xfrm>
            <a:off x="2683725" y="3153243"/>
            <a:ext cx="9013903" cy="8797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kern="100" dirty="0">
                <a:effectLst/>
                <a:latin typeface="Angsana New" panose="02020603050405020304" pitchFamily="18" charset="-34"/>
                <a:ea typeface="DengXian" panose="02010600030101010101" pitchFamily="2" charset="-122"/>
                <a:cs typeface="Angsana New" panose="02020603050405020304" pitchFamily="18" charset="-34"/>
              </a:rPr>
              <a:t>46 Landsat 8 Level 2 images between 2013 and 2017 retrieved from Land Satellite Data Systems Science Research and Development website with </a:t>
            </a:r>
            <a:r>
              <a:rPr lang="en-US" sz="2400" i="1" kern="100" dirty="0">
                <a:effectLst/>
                <a:latin typeface="Angsana New" panose="02020603050405020304" pitchFamily="18" charset="-34"/>
                <a:ea typeface="DengXian" panose="02010600030101010101" pitchFamily="2" charset="-122"/>
                <a:cs typeface="Angsana New" panose="02020603050405020304" pitchFamily="18" charset="-34"/>
              </a:rPr>
              <a:t>30m of spatial resolution</a:t>
            </a:r>
            <a:r>
              <a:rPr lang="en-US" sz="2400" kern="100" dirty="0">
                <a:effectLst/>
                <a:latin typeface="Angsana New" panose="02020603050405020304" pitchFamily="18" charset="-34"/>
                <a:ea typeface="DengXian" panose="02010600030101010101" pitchFamily="2" charset="-122"/>
                <a:cs typeface="Angsana New" panose="02020603050405020304" pitchFamily="18" charset="-34"/>
              </a:rPr>
              <a:t>. </a:t>
            </a:r>
          </a:p>
        </p:txBody>
      </p:sp>
      <p:sp>
        <p:nvSpPr>
          <p:cNvPr id="12" name="Title 1">
            <a:extLst>
              <a:ext uri="{FF2B5EF4-FFF2-40B4-BE49-F238E27FC236}">
                <a16:creationId xmlns:a16="http://schemas.microsoft.com/office/drawing/2014/main" id="{44F745F2-94F7-ECF9-1179-114F182F396F}"/>
              </a:ext>
            </a:extLst>
          </p:cNvPr>
          <p:cNvSpPr txBox="1">
            <a:spLocks/>
          </p:cNvSpPr>
          <p:nvPr/>
        </p:nvSpPr>
        <p:spPr>
          <a:xfrm>
            <a:off x="2683725" y="4552001"/>
            <a:ext cx="9013903" cy="8797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effectLst/>
                <a:latin typeface="Angsana New" panose="02020603050405020304" pitchFamily="18" charset="-34"/>
                <a:ea typeface="DengXian" panose="02010600030101010101" pitchFamily="2" charset="-122"/>
                <a:cs typeface="Angsana New" panose="02020603050405020304" pitchFamily="18" charset="-34"/>
              </a:rPr>
              <a:t>Hospital discharge of patients with CRD collected by the national institute statistics of census (INEC)</a:t>
            </a:r>
            <a:r>
              <a:rPr lang="en-US" sz="2400" dirty="0">
                <a:effectLst/>
                <a:latin typeface="Angsana New" panose="02020603050405020304" pitchFamily="18" charset="-34"/>
                <a:cs typeface="Angsana New" panose="02020603050405020304" pitchFamily="18" charset="-34"/>
              </a:rPr>
              <a:t> </a:t>
            </a:r>
            <a:endParaRPr lang="en-US" sz="2400" kern="100" dirty="0">
              <a:effectLst/>
              <a:latin typeface="Angsana New" panose="02020603050405020304" pitchFamily="18" charset="-34"/>
              <a:ea typeface="DengXian" panose="02010600030101010101" pitchFamily="2" charset="-122"/>
              <a:cs typeface="Angsana New" panose="02020603050405020304" pitchFamily="18" charset="-34"/>
            </a:endParaRPr>
          </a:p>
        </p:txBody>
      </p:sp>
      <p:pic>
        <p:nvPicPr>
          <p:cNvPr id="13" name="Picture 12">
            <a:extLst>
              <a:ext uri="{FF2B5EF4-FFF2-40B4-BE49-F238E27FC236}">
                <a16:creationId xmlns:a16="http://schemas.microsoft.com/office/drawing/2014/main" id="{52311233-8CD7-9AFA-F53A-426F61A9C776}"/>
              </a:ext>
            </a:extLst>
          </p:cNvPr>
          <p:cNvPicPr>
            <a:picLocks noChangeAspect="1"/>
          </p:cNvPicPr>
          <p:nvPr/>
        </p:nvPicPr>
        <p:blipFill>
          <a:blip r:embed="rId3"/>
          <a:stretch>
            <a:fillRect/>
          </a:stretch>
        </p:blipFill>
        <p:spPr>
          <a:xfrm>
            <a:off x="9065941" y="5687013"/>
            <a:ext cx="1126274" cy="752923"/>
          </a:xfrm>
          <a:prstGeom prst="rect">
            <a:avLst/>
          </a:prstGeom>
        </p:spPr>
      </p:pic>
      <p:pic>
        <p:nvPicPr>
          <p:cNvPr id="15" name="Picture 14">
            <a:extLst>
              <a:ext uri="{FF2B5EF4-FFF2-40B4-BE49-F238E27FC236}">
                <a16:creationId xmlns:a16="http://schemas.microsoft.com/office/drawing/2014/main" id="{84E710BB-AB79-CEB8-F49E-8956C8630BAA}"/>
              </a:ext>
            </a:extLst>
          </p:cNvPr>
          <p:cNvPicPr>
            <a:picLocks noChangeAspect="1"/>
          </p:cNvPicPr>
          <p:nvPr/>
        </p:nvPicPr>
        <p:blipFill>
          <a:blip r:embed="rId4"/>
          <a:stretch>
            <a:fillRect/>
          </a:stretch>
        </p:blipFill>
        <p:spPr>
          <a:xfrm>
            <a:off x="10441258" y="5687012"/>
            <a:ext cx="1126274" cy="752924"/>
          </a:xfrm>
          <a:prstGeom prst="rect">
            <a:avLst/>
          </a:prstGeom>
        </p:spPr>
      </p:pic>
      <p:sp>
        <p:nvSpPr>
          <p:cNvPr id="18" name="Rectangle 17">
            <a:extLst>
              <a:ext uri="{FF2B5EF4-FFF2-40B4-BE49-F238E27FC236}">
                <a16:creationId xmlns:a16="http://schemas.microsoft.com/office/drawing/2014/main" id="{D2938635-8578-36F0-DF85-7730F29EF3A5}"/>
              </a:ext>
            </a:extLst>
          </p:cNvPr>
          <p:cNvSpPr/>
          <p:nvPr/>
        </p:nvSpPr>
        <p:spPr>
          <a:xfrm>
            <a:off x="8861503" y="5479610"/>
            <a:ext cx="2914186" cy="1167727"/>
          </a:xfrm>
          <a:prstGeom prst="rect">
            <a:avLst/>
          </a:prstGeom>
          <a:noFill/>
          <a:ln w="28575">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028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any&#10;&#10;Description automatically generated">
            <a:extLst>
              <a:ext uri="{FF2B5EF4-FFF2-40B4-BE49-F238E27FC236}">
                <a16:creationId xmlns:a16="http://schemas.microsoft.com/office/drawing/2014/main" id="{0950F65F-9199-6662-9496-FEA0261B6DB8}"/>
              </a:ext>
            </a:extLst>
          </p:cNvPr>
          <p:cNvPicPr>
            <a:picLocks noChangeAspect="1"/>
          </p:cNvPicPr>
          <p:nvPr/>
        </p:nvPicPr>
        <p:blipFill>
          <a:blip r:embed="rId2"/>
          <a:stretch>
            <a:fillRect/>
          </a:stretch>
        </p:blipFill>
        <p:spPr>
          <a:xfrm>
            <a:off x="630974" y="508352"/>
            <a:ext cx="11189319" cy="6349648"/>
          </a:xfrm>
          <a:prstGeom prst="rect">
            <a:avLst/>
          </a:prstGeom>
        </p:spPr>
      </p:pic>
      <p:sp>
        <p:nvSpPr>
          <p:cNvPr id="2" name="Title 1">
            <a:extLst>
              <a:ext uri="{FF2B5EF4-FFF2-40B4-BE49-F238E27FC236}">
                <a16:creationId xmlns:a16="http://schemas.microsoft.com/office/drawing/2014/main" id="{8E161455-0A16-9626-36E2-10937E38C804}"/>
              </a:ext>
            </a:extLst>
          </p:cNvPr>
          <p:cNvSpPr>
            <a:spLocks noGrp="1"/>
          </p:cNvSpPr>
          <p:nvPr>
            <p:ph type="title"/>
          </p:nvPr>
        </p:nvSpPr>
        <p:spPr>
          <a:xfrm>
            <a:off x="4647270" y="6282422"/>
            <a:ext cx="6913756" cy="339142"/>
          </a:xfrm>
        </p:spPr>
        <p:txBody>
          <a:bodyPr>
            <a:noAutofit/>
          </a:bodyPr>
          <a:lstStyle/>
          <a:p>
            <a:pPr algn="r"/>
            <a:br>
              <a:rPr lang="en-US" sz="3200" b="1" dirty="0">
                <a:solidFill>
                  <a:schemeClr val="bg2">
                    <a:lumMod val="50000"/>
                  </a:schemeClr>
                </a:solidFill>
                <a:latin typeface="Angsana New" panose="02020603050405020304" pitchFamily="18" charset="-34"/>
                <a:cs typeface="Angsana New" panose="02020603050405020304" pitchFamily="18" charset="-34"/>
              </a:rPr>
            </a:br>
            <a:r>
              <a:rPr lang="en-US" sz="3200" b="1" dirty="0">
                <a:solidFill>
                  <a:schemeClr val="bg2">
                    <a:lumMod val="50000"/>
                  </a:schemeClr>
                </a:solidFill>
                <a:latin typeface="Angsana New" panose="02020603050405020304" pitchFamily="18" charset="-34"/>
                <a:cs typeface="Angsana New" panose="02020603050405020304" pitchFamily="18" charset="-34"/>
              </a:rPr>
              <a:t>Workflow of Alvarez-Mendoza, </a:t>
            </a:r>
            <a:r>
              <a:rPr lang="en-US" sz="3200" b="1" dirty="0" err="1">
                <a:solidFill>
                  <a:schemeClr val="bg2">
                    <a:lumMod val="50000"/>
                  </a:schemeClr>
                </a:solidFill>
                <a:latin typeface="Angsana New" panose="02020603050405020304" pitchFamily="18" charset="-34"/>
                <a:cs typeface="Angsana New" panose="02020603050405020304" pitchFamily="18" charset="-34"/>
              </a:rPr>
              <a:t>et.al</a:t>
            </a:r>
            <a:r>
              <a:rPr lang="en-US" sz="3200" b="1" dirty="0">
                <a:solidFill>
                  <a:schemeClr val="bg2">
                    <a:lumMod val="50000"/>
                  </a:schemeClr>
                </a:solidFill>
                <a:latin typeface="Angsana New" panose="02020603050405020304" pitchFamily="18" charset="-34"/>
                <a:cs typeface="Angsana New" panose="02020603050405020304" pitchFamily="18" charset="-34"/>
              </a:rPr>
              <a:t> (2020)</a:t>
            </a:r>
            <a:br>
              <a:rPr lang="en-US" sz="3200" b="1" dirty="0">
                <a:solidFill>
                  <a:schemeClr val="bg2">
                    <a:lumMod val="50000"/>
                  </a:schemeClr>
                </a:solidFill>
                <a:latin typeface="Angsana New" panose="02020603050405020304" pitchFamily="18" charset="-34"/>
                <a:cs typeface="Angsana New" panose="02020603050405020304" pitchFamily="18" charset="-34"/>
              </a:rPr>
            </a:br>
            <a:endParaRPr lang="en-US" sz="3200" dirty="0">
              <a:solidFill>
                <a:schemeClr val="bg2">
                  <a:lumMod val="50000"/>
                </a:schemeClr>
              </a:solidFill>
            </a:endParaRPr>
          </a:p>
        </p:txBody>
      </p:sp>
      <p:sp>
        <p:nvSpPr>
          <p:cNvPr id="6" name="Rectangle 5">
            <a:extLst>
              <a:ext uri="{FF2B5EF4-FFF2-40B4-BE49-F238E27FC236}">
                <a16:creationId xmlns:a16="http://schemas.microsoft.com/office/drawing/2014/main" id="{E83A53CC-AE63-1596-A683-6A064C18C61F}"/>
              </a:ext>
            </a:extLst>
          </p:cNvPr>
          <p:cNvSpPr/>
          <p:nvPr/>
        </p:nvSpPr>
        <p:spPr>
          <a:xfrm rot="5400000">
            <a:off x="11661270" y="6120890"/>
            <a:ext cx="511333" cy="624467"/>
          </a:xfrm>
          <a:prstGeom prst="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C08DEE8-F84E-6197-2646-1A7D243E1E8F}"/>
              </a:ext>
            </a:extLst>
          </p:cNvPr>
          <p:cNvSpPr/>
          <p:nvPr/>
        </p:nvSpPr>
        <p:spPr>
          <a:xfrm>
            <a:off x="1846457" y="547901"/>
            <a:ext cx="1220128" cy="6232040"/>
          </a:xfrm>
          <a:prstGeom prst="rect">
            <a:avLst/>
          </a:prstGeom>
          <a:noFill/>
          <a:ln w="28575">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A88CE5FC-5CD5-E1EC-8B79-F5460F6E0EE0}"/>
              </a:ext>
            </a:extLst>
          </p:cNvPr>
          <p:cNvSpPr>
            <a:spLocks noGrp="1"/>
          </p:cNvSpPr>
          <p:nvPr>
            <p:ph idx="1"/>
          </p:nvPr>
        </p:nvSpPr>
        <p:spPr>
          <a:xfrm>
            <a:off x="1750512" y="203834"/>
            <a:ext cx="1412017" cy="355218"/>
          </a:xfrm>
        </p:spPr>
        <p:txBody>
          <a:bodyPr>
            <a:normAutofit fontScale="92500" lnSpcReduction="20000"/>
          </a:bodyPr>
          <a:lstStyle/>
          <a:p>
            <a:pPr marL="0" indent="0" algn="ctr">
              <a:buNone/>
            </a:pPr>
            <a:r>
              <a:rPr lang="en-US" sz="2400" b="1" dirty="0">
                <a:solidFill>
                  <a:srgbClr val="C00000"/>
                </a:solidFill>
                <a:latin typeface="Angsana New" panose="02020603050405020304" pitchFamily="18" charset="-34"/>
                <a:cs typeface="Angsana New" panose="02020603050405020304" pitchFamily="18" charset="-34"/>
              </a:rPr>
              <a:t>2. Variables</a:t>
            </a:r>
          </a:p>
        </p:txBody>
      </p:sp>
      <p:sp>
        <p:nvSpPr>
          <p:cNvPr id="7" name="Content Placeholder 2">
            <a:extLst>
              <a:ext uri="{FF2B5EF4-FFF2-40B4-BE49-F238E27FC236}">
                <a16:creationId xmlns:a16="http://schemas.microsoft.com/office/drawing/2014/main" id="{FDDA54E2-3BDA-9C43-DC5B-F07048FC3FDD}"/>
              </a:ext>
            </a:extLst>
          </p:cNvPr>
          <p:cNvSpPr txBox="1">
            <a:spLocks/>
          </p:cNvSpPr>
          <p:nvPr/>
        </p:nvSpPr>
        <p:spPr>
          <a:xfrm>
            <a:off x="2995260" y="203834"/>
            <a:ext cx="2765504" cy="35521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rgbClr val="C00000"/>
                </a:solidFill>
                <a:latin typeface="Angsana New" panose="02020603050405020304" pitchFamily="18" charset="-34"/>
                <a:cs typeface="Angsana New" panose="02020603050405020304" pitchFamily="18" charset="-34"/>
              </a:rPr>
              <a:t>3. Variable Transformation</a:t>
            </a:r>
          </a:p>
        </p:txBody>
      </p:sp>
      <p:sp>
        <p:nvSpPr>
          <p:cNvPr id="8" name="Rectangle 7">
            <a:extLst>
              <a:ext uri="{FF2B5EF4-FFF2-40B4-BE49-F238E27FC236}">
                <a16:creationId xmlns:a16="http://schemas.microsoft.com/office/drawing/2014/main" id="{5C8E1EA7-89F1-74A3-C71B-FA0F5F9357B0}"/>
              </a:ext>
            </a:extLst>
          </p:cNvPr>
          <p:cNvSpPr/>
          <p:nvPr/>
        </p:nvSpPr>
        <p:spPr>
          <a:xfrm>
            <a:off x="3162529" y="559052"/>
            <a:ext cx="1220128" cy="6232040"/>
          </a:xfrm>
          <a:prstGeom prst="rect">
            <a:avLst/>
          </a:prstGeom>
          <a:noFill/>
          <a:ln w="28575">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80091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1F2D699-F210-D240-9734-8688EAD81A82}">
  <we:reference id="4b785c87-866c-4bad-85d8-5d1ae467ac9a" version="3.14.0.0" store="EXCatalog" storeType="EXCatalog"/>
  <we:alternateReferences>
    <we:reference id="WA104381909" version="3.14.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2656</TotalTime>
  <Words>1269</Words>
  <Application>Microsoft Macintosh PowerPoint</Application>
  <PresentationFormat>Widescreen</PresentationFormat>
  <Paragraphs>127</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CharisSIL</vt:lpstr>
      <vt:lpstr>Angsana New</vt:lpstr>
      <vt:lpstr>Arial</vt:lpstr>
      <vt:lpstr>Calibri</vt:lpstr>
      <vt:lpstr>Calibri Light</vt:lpstr>
      <vt:lpstr>Cambria Math</vt:lpstr>
      <vt:lpstr>Wingdings</vt:lpstr>
      <vt:lpstr>Office Theme</vt:lpstr>
      <vt:lpstr>Applying Machine Learning Techniques (MLT) into Remote Sensing (RS) Research to support Disease Prediction and Public Health Decision-Making</vt:lpstr>
      <vt:lpstr>Motivations for MLT in Public Health Research</vt:lpstr>
      <vt:lpstr>Motivations for RS in Geospatial Health Research</vt:lpstr>
      <vt:lpstr>Context of Alvarez-Mendoza, et.al (2020)</vt:lpstr>
      <vt:lpstr>PowerPoint Presentation</vt:lpstr>
      <vt:lpstr> Workflow of Alvarez-Mendoza, et.al (2020) </vt:lpstr>
      <vt:lpstr> Workflow of Alvarez-Mendoza, et.al (2020) </vt:lpstr>
      <vt:lpstr>PowerPoint Presentation</vt:lpstr>
      <vt:lpstr> Workflow of Alvarez-Mendoza, et.al (2020) </vt:lpstr>
      <vt:lpstr>PowerPoint Presentation</vt:lpstr>
      <vt:lpstr>PowerPoint Presentation</vt:lpstr>
      <vt:lpstr>PowerPoint Presentation</vt:lpstr>
      <vt:lpstr>PowerPoint Presentation</vt:lpstr>
      <vt:lpstr>PowerPoint Presentation</vt:lpstr>
      <vt:lpstr> Workflow of Alvarez-Mendoza, et.al (2020) </vt:lpstr>
      <vt:lpstr>PowerPoint Presentation</vt:lpstr>
      <vt:lpstr> Workflow of Alvarez-Mendoza, et.al (2020) </vt:lpstr>
      <vt:lpstr>PowerPoint Presentation</vt:lpstr>
      <vt:lpstr> Workflow of Alvarez-Mendoza, et.al (2020)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Applying Machine Learning Techniques (MLT) into Remote Sensing (RS) Research to support Disease Prediction and Public Health Decision-Making</dc:title>
  <dc:creator>Zhou, Emily</dc:creator>
  <cp:lastModifiedBy>Zhou, Emily</cp:lastModifiedBy>
  <cp:revision>5</cp:revision>
  <dcterms:created xsi:type="dcterms:W3CDTF">2024-02-27T01:44:51Z</dcterms:created>
  <dcterms:modified xsi:type="dcterms:W3CDTF">2024-02-28T22:01:19Z</dcterms:modified>
</cp:coreProperties>
</file>